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lvl1pPr>
    <a:lvl2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lvl2pPr>
    <a:lvl3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lvl3pPr>
    <a:lvl4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lvl4pPr>
    <a:lvl5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lvl5pPr>
    <a:lvl6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lvl6pPr>
    <a:lvl7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lvl7pPr>
    <a:lvl8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lvl8pPr>
    <a:lvl9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noFill/>
        </a:fill>
      </a:tcStyle>
    </a:wholeTbl>
    <a:band2H>
      <a:tcTxStyle/>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000000"/>
              </a:solidFill>
              <a:prstDash val="solid"/>
              <a:miter lim="400000"/>
            </a:ln>
          </a:left>
          <a:right>
            <a:ln w="12700" cap="flat">
              <a:solidFill>
                <a:srgbClr val="C4C6C6"/>
              </a:solidFill>
              <a:prstDash val="solid"/>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E8E9E8"/>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noFill/>
              <a:miter lim="400000"/>
            </a:ln>
          </a:insideH>
          <a:insideV>
            <a:ln w="12700" cap="flat">
              <a:noFill/>
              <a:miter lim="400000"/>
            </a:ln>
          </a:insideV>
        </a:tcBdr>
        <a:fill>
          <a:no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0" cap="flat">
              <a:noFill/>
              <a:miter lim="400000"/>
            </a:ln>
          </a:bottom>
          <a:insideH>
            <a:ln w="12700" cap="flat">
              <a:noFill/>
              <a:miter lim="400000"/>
            </a:ln>
          </a:insideH>
          <a:insideV>
            <a:ln w="12700" cap="flat">
              <a:noFill/>
              <a:miter lim="400000"/>
            </a:ln>
          </a:insideV>
        </a:tcBdr>
        <a:fill>
          <a:solidFill>
            <a:schemeClr val="accent1">
              <a:satOff val="12166"/>
              <a:lumOff val="-13042"/>
            </a:schemeClr>
          </a:solidFill>
        </a:fill>
      </a:tcStyle>
    </a:firstRow>
  </a:tblStyle>
  <a:tblStyle styleId="{C7B018BB-80A7-4F77-B60F-C8B233D01FF8}"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a:tcStyle>
        <a:tcBdr/>
        <a:fill>
          <a:solidFill>
            <a:srgbClr val="EFF8FA"/>
          </a:solidFill>
        </a:fill>
      </a:tcStyle>
    </a:band2H>
    <a:firstCo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4F728F"/>
              </a:solidFill>
              <a:prstDash val="solid"/>
              <a:miter lim="400000"/>
            </a:ln>
          </a:top>
          <a:bottom>
            <a:ln w="12700" cap="flat">
              <a:solidFill>
                <a:srgbClr val="4F728F"/>
              </a:solidFill>
              <a:prstDash val="solid"/>
              <a:miter lim="400000"/>
            </a:ln>
          </a:bottom>
          <a:insideH>
            <a:ln w="12700" cap="flat">
              <a:solidFill>
                <a:srgbClr val="4F728F"/>
              </a:solidFill>
              <a:prstDash val="solid"/>
              <a:miter lim="400000"/>
            </a:ln>
          </a:insideH>
          <a:insideV>
            <a:ln w="12700" cap="flat">
              <a:noFill/>
              <a:miter lim="400000"/>
            </a:ln>
          </a:insideV>
        </a:tcBdr>
        <a:fill>
          <a:solidFill>
            <a:srgbClr val="D4DADF"/>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638EB0"/>
          </a:solid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173D59"/>
          </a:solidFill>
        </a:fill>
      </a:tcStyle>
    </a:firstRow>
  </a:tblStyle>
  <a:tblStyle styleId="{EEE7283C-3CF3-47DC-8721-378D4A62B228}" styleName="">
    <a:tblBg/>
    <a:wholeTbl>
      <a:tcTxStyle b="off" i="off">
        <a:font>
          <a:latin typeface="Helvetica Neue"/>
          <a:ea typeface="Helvetica Neue"/>
          <a:cs typeface="Helvetica Neue"/>
        </a:font>
        <a:srgbClr val="444444"/>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3C3C1D"/>
              </a:solidFill>
              <a:prstDash val="solid"/>
              <a:miter lim="400000"/>
            </a:ln>
          </a:left>
          <a:right>
            <a:ln w="12700" cap="flat">
              <a:solidFill>
                <a:schemeClr val="accent2">
                  <a:hueOff val="-487087"/>
                  <a:satOff val="-2686"/>
                  <a:lumOff val="14808"/>
                </a:schemeClr>
              </a:solidFill>
              <a:prstDash val="solid"/>
              <a:miter lim="400000"/>
            </a:ln>
          </a:right>
          <a:top>
            <a:ln w="12700" cap="flat">
              <a:solidFill>
                <a:schemeClr val="accent2">
                  <a:hueOff val="-487087"/>
                  <a:satOff val="-2686"/>
                  <a:lumOff val="14808"/>
                </a:schemeClr>
              </a:solidFill>
              <a:prstDash val="solid"/>
              <a:miter lim="400000"/>
            </a:ln>
          </a:top>
          <a:bottom>
            <a:ln w="12700" cap="flat">
              <a:solidFill>
                <a:schemeClr val="accent2">
                  <a:hueOff val="-487087"/>
                  <a:satOff val="-2686"/>
                  <a:lumOff val="14808"/>
                </a:schemeClr>
              </a:solidFill>
              <a:prstDash val="solid"/>
              <a:miter lim="400000"/>
            </a:ln>
          </a:bottom>
          <a:insideH>
            <a:ln w="12700" cap="flat">
              <a:solidFill>
                <a:schemeClr val="accent2">
                  <a:hueOff val="-487087"/>
                  <a:satOff val="-2686"/>
                  <a:lumOff val="14808"/>
                </a:schemeClr>
              </a:solidFill>
              <a:prstDash val="solid"/>
              <a:miter lim="400000"/>
            </a:ln>
          </a:insideH>
          <a:insideV>
            <a:ln w="12700" cap="flat">
              <a:solidFill>
                <a:schemeClr val="accent2">
                  <a:hueOff val="-487087"/>
                  <a:satOff val="-2686"/>
                  <a:lumOff val="14808"/>
                </a:schemeClr>
              </a:solidFill>
              <a:prstDash val="solid"/>
              <a:miter lim="400000"/>
            </a:ln>
          </a:insideV>
        </a:tcBdr>
        <a:fill>
          <a:solidFill>
            <a:srgbClr val="CFCDBB"/>
          </a:solidFill>
        </a:fill>
      </a:tcStyle>
    </a:firstCol>
    <a:lastRow>
      <a:tcTxStyle b="off" i="off">
        <a:font>
          <a:latin typeface="Helvetica Neue"/>
          <a:ea typeface="Helvetica Neue"/>
          <a:cs typeface="Helvetica Neue"/>
        </a:font>
        <a:srgbClr val="444444"/>
      </a:tcTxStyle>
      <a:tcStyle>
        <a:tcBdr>
          <a:left>
            <a:ln w="12700" cap="flat">
              <a:solidFill>
                <a:srgbClr val="C6C6C6"/>
              </a:solidFill>
              <a:prstDash val="solid"/>
              <a:miter lim="400000"/>
            </a:ln>
          </a:left>
          <a:right>
            <a:ln w="12700" cap="flat">
              <a:solidFill>
                <a:srgbClr val="C6C6C6"/>
              </a:solidFill>
              <a:prstDash val="solid"/>
              <a:miter lim="400000"/>
            </a:ln>
          </a:right>
          <a:top>
            <a:ln w="12700" cap="flat">
              <a:solidFill>
                <a:srgbClr val="656839"/>
              </a:solidFill>
              <a:prstDash val="solid"/>
              <a:miter lim="400000"/>
            </a:ln>
          </a:top>
          <a:bottom>
            <a:ln w="12700" cap="flat">
              <a:solidFill>
                <a:srgbClr val="3C3C1D"/>
              </a:solidFill>
              <a:prstDash val="solid"/>
              <a:miter lim="400000"/>
            </a:ln>
          </a:bottom>
          <a:insideH>
            <a:ln w="12700" cap="flat">
              <a:solidFill>
                <a:srgbClr val="C6C6C6"/>
              </a:solidFill>
              <a:prstDash val="solid"/>
              <a:miter lim="400000"/>
            </a:ln>
          </a:insideH>
          <a:insideV>
            <a:ln w="12700" cap="flat">
              <a:solidFill>
                <a:srgbClr val="C6C6C6"/>
              </a:solidFill>
              <a:prstDash val="solid"/>
              <a:miter lim="400000"/>
            </a:ln>
          </a:insideV>
        </a:tcBdr>
        <a:fill>
          <a:solidFill>
            <a:srgbClr val="E8E9E8"/>
          </a:solidFill>
        </a:fill>
      </a:tcStyle>
    </a:lastRow>
    <a:firstRow>
      <a:tcTxStyle b="off" i="off">
        <a:font>
          <a:latin typeface="Helvetica Neue"/>
          <a:ea typeface="Helvetica Neue"/>
          <a:cs typeface="Helvetica Neue"/>
        </a:font>
        <a:srgbClr val="FFFFFF"/>
      </a:tcTxStyle>
      <a:tcStyle>
        <a:tcBdr>
          <a:left>
            <a:ln w="12700" cap="flat">
              <a:solidFill>
                <a:schemeClr val="accent2">
                  <a:hueOff val="-487087"/>
                  <a:satOff val="-2686"/>
                  <a:lumOff val="14808"/>
                </a:schemeClr>
              </a:solidFill>
              <a:prstDash val="solid"/>
              <a:miter lim="400000"/>
            </a:ln>
          </a:left>
          <a:right>
            <a:ln w="12700" cap="flat">
              <a:solidFill>
                <a:schemeClr val="accent2">
                  <a:hueOff val="-487087"/>
                  <a:satOff val="-2686"/>
                  <a:lumOff val="14808"/>
                </a:schemeClr>
              </a:solidFill>
              <a:prstDash val="solid"/>
              <a:miter lim="400000"/>
            </a:ln>
          </a:right>
          <a:top>
            <a:ln w="12700" cap="flat">
              <a:solidFill>
                <a:srgbClr val="3C3C1D"/>
              </a:solidFill>
              <a:prstDash val="solid"/>
              <a:miter lim="400000"/>
            </a:ln>
          </a:top>
          <a:bottom>
            <a:ln w="12700" cap="flat">
              <a:solidFill>
                <a:srgbClr val="CBCBCB"/>
              </a:solidFill>
              <a:prstDash val="solid"/>
              <a:miter lim="400000"/>
            </a:ln>
          </a:bottom>
          <a:insideH>
            <a:ln w="12700" cap="flat">
              <a:solidFill>
                <a:srgbClr val="AAA485"/>
              </a:solidFill>
              <a:prstDash val="solid"/>
              <a:miter lim="400000"/>
            </a:ln>
          </a:insideH>
          <a:insideV>
            <a:ln w="12700" cap="flat">
              <a:solidFill>
                <a:schemeClr val="accent2">
                  <a:hueOff val="-487087"/>
                  <a:satOff val="-2686"/>
                  <a:lumOff val="14808"/>
                </a:schemeClr>
              </a:solidFill>
              <a:prstDash val="solid"/>
              <a:miter lim="400000"/>
            </a:ln>
          </a:insideV>
        </a:tcBdr>
        <a:fill>
          <a:solidFill>
            <a:srgbClr val="656839"/>
          </a:solidFill>
        </a:fill>
      </a:tcStyle>
    </a:firstRow>
  </a:tblStyle>
  <a:tblStyle styleId="{CF821DB8-F4EB-4A41-A1BA-3FCAFE7338EE}"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F1F1F1"/>
          </a:solidFill>
        </a:fill>
      </a:tcStyle>
    </a:wholeTbl>
    <a:band2H>
      <a:tcTxStyle/>
      <a:tcStyle>
        <a:tcBdr/>
        <a:fill>
          <a:solidFill>
            <a:srgbClr val="E4E4E0"/>
          </a:solidFill>
        </a:fill>
      </a:tcStyle>
    </a:band2H>
    <a:firstCol>
      <a:tcTxStyle b="off" i="off">
        <a:font>
          <a:latin typeface="Helvetica Neue"/>
          <a:ea typeface="Helvetica Neue"/>
          <a:cs typeface="Helvetica Neue"/>
        </a:font>
        <a:srgbClr val="FFFFFF"/>
      </a:tcTxStyle>
      <a:tcStyle>
        <a:tcBdr>
          <a:left>
            <a:ln w="12700" cap="flat">
              <a:solidFill>
                <a:srgbClr val="515151"/>
              </a:solidFill>
              <a:prstDash val="solid"/>
              <a:miter lim="400000"/>
            </a:ln>
          </a:left>
          <a:right>
            <a:ln w="0" cap="flat">
              <a:noFill/>
              <a:miter lim="400000"/>
            </a:ln>
          </a:right>
          <a:top>
            <a:ln w="12700" cap="flat">
              <a:solidFill>
                <a:srgbClr val="7D7766"/>
              </a:solidFill>
              <a:prstDash val="solid"/>
              <a:miter lim="400000"/>
            </a:ln>
          </a:top>
          <a:bottom>
            <a:ln w="12700" cap="flat">
              <a:solidFill>
                <a:srgbClr val="7D7766"/>
              </a:solidFill>
              <a:prstDash val="solid"/>
              <a:miter lim="400000"/>
            </a:ln>
          </a:bottom>
          <a:insideH>
            <a:ln w="12700" cap="flat">
              <a:solidFill>
                <a:srgbClr val="7D7766"/>
              </a:solidFill>
              <a:prstDash val="solid"/>
              <a:miter lim="400000"/>
            </a:ln>
          </a:insideH>
          <a:insideV>
            <a:ln w="12700" cap="flat">
              <a:noFill/>
              <a:miter lim="400000"/>
            </a:ln>
          </a:insideV>
        </a:tcBdr>
        <a:fill>
          <a:solidFill>
            <a:srgbClr val="8F8B7E"/>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747474"/>
              </a:solidFill>
              <a:prstDash val="solid"/>
              <a:miter lim="400000"/>
            </a:ln>
          </a:top>
          <a:bottom>
            <a:ln w="12700" cap="flat">
              <a:solidFill>
                <a:srgbClr val="515151"/>
              </a:solidFill>
              <a:prstDash val="solid"/>
              <a:miter lim="400000"/>
            </a:ln>
          </a:bottom>
          <a:insideH>
            <a:ln w="12700" cap="flat">
              <a:noFill/>
              <a:miter lim="400000"/>
            </a:ln>
          </a:insideH>
          <a:insideV>
            <a:ln w="12700" cap="flat">
              <a:noFill/>
              <a:miter lim="400000"/>
            </a:ln>
          </a:insideV>
        </a:tcBdr>
        <a:fill>
          <a:solidFill>
            <a:srgbClr val="F1F1F1"/>
          </a:solid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515151"/>
              </a:solidFill>
              <a:prstDash val="solid"/>
              <a:miter lim="400000"/>
            </a:ln>
          </a:top>
          <a:bottom>
            <a:ln w="25400" cap="flat">
              <a:solidFill>
                <a:schemeClr val="accent2">
                  <a:hueOff val="-487087"/>
                  <a:satOff val="-2686"/>
                  <a:lumOff val="14808"/>
                </a:schemeClr>
              </a:solidFill>
              <a:prstDash val="solid"/>
              <a:miter lim="400000"/>
            </a:ln>
          </a:bottom>
          <a:insideH>
            <a:ln w="12700" cap="flat">
              <a:noFill/>
              <a:miter lim="400000"/>
            </a:ln>
          </a:insideH>
          <a:insideV>
            <a:ln w="12700" cap="flat">
              <a:noFill/>
              <a:miter lim="400000"/>
            </a:ln>
          </a:insideV>
        </a:tcBdr>
        <a:fill>
          <a:solidFill>
            <a:srgbClr val="5E5A4C"/>
          </a:solidFill>
        </a:fill>
      </a:tcStyle>
    </a:firstRow>
  </a:tblStyle>
  <a:tblStyle styleId="{33BA23B1-9221-436E-865A-0063620EA4FD}" styleName="">
    <a:tblBg/>
    <a:wholeTbl>
      <a:tcTxStyle b="off" i="off">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solidFill>
                <a:srgbClr val="747474"/>
              </a:solidFill>
              <a:prstDash val="solid"/>
              <a:miter lim="400000"/>
            </a:ln>
          </a:insideH>
          <a:insideV>
            <a:ln w="12700" cap="flat">
              <a:solidFill>
                <a:srgbClr val="747474"/>
              </a:solidFill>
              <a:prstDash val="solid"/>
              <a:miter lim="400000"/>
            </a:ln>
          </a:insideV>
        </a:tcBdr>
        <a:fill>
          <a:noFill/>
        </a:fill>
      </a:tcStyle>
    </a:wholeTbl>
    <a:band2H>
      <a:tcTxStyle/>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lastRow>
    <a:fir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firstRow>
  </a:tblStyle>
  <a:tblStyle styleId="{2708684C-4D16-4618-839F-0558EEFCDFE6}" styleName="">
    <a:tblBg/>
    <a:wholeTbl>
      <a:tcTxStyle b="off" i="off">
        <a:font>
          <a:latin typeface="Helvetica Neue"/>
          <a:ea typeface="Helvetica Neue"/>
          <a:cs typeface="Helvetica Neue"/>
        </a:font>
        <a:srgbClr val="777777"/>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525252"/>
              </a:solidFill>
              <a:custDash>
                <a:ds d="200000" sp="200000"/>
              </a:custDash>
              <a:miter lim="400000"/>
            </a:ln>
          </a:top>
          <a:bottom>
            <a:ln w="12700" cap="flat">
              <a:solidFill>
                <a:srgbClr val="525252"/>
              </a:solidFill>
              <a:custDash>
                <a:ds d="200000" sp="200000"/>
              </a:custDash>
              <a:miter lim="400000"/>
            </a:ln>
          </a:bottom>
          <a:insideH>
            <a:ln w="12700" cap="flat">
              <a:solidFill>
                <a:srgbClr val="525252"/>
              </a:solidFill>
              <a:custDash>
                <a:ds d="200000" sp="200000"/>
              </a:custDash>
              <a:miter lim="400000"/>
            </a:ln>
          </a:insideH>
          <a:insideV>
            <a:ln w="12700" cap="flat">
              <a:solidFill>
                <a:srgbClr val="C9C9C9"/>
              </a:solidFill>
              <a:prstDash val="solid"/>
              <a:miter lim="400000"/>
            </a:ln>
          </a:insideV>
        </a:tcBdr>
        <a:fill>
          <a:noFill/>
        </a:fill>
      </a:tcStyle>
    </a:wholeTbl>
    <a:band2H>
      <a:tcTxStyle/>
      <a:tcStyle>
        <a:tcBdr/>
        <a:fill>
          <a:solidFill>
            <a:srgbClr val="D2D2D2">
              <a:alpha val="30000"/>
            </a:srgbClr>
          </a:solidFill>
        </a:fill>
      </a:tcStyle>
    </a:band2H>
    <a:firstCol>
      <a:tcTxStyle b="off" i="off">
        <a:font>
          <a:latin typeface="Helvetica Neue Medium"/>
          <a:ea typeface="Helvetica Neue Medium"/>
          <a:cs typeface="Helvetica Neue Medium"/>
        </a:font>
        <a:srgbClr val="555555"/>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C9C9C9"/>
              </a:solidFill>
              <a:prstDash val="solid"/>
              <a:miter lim="400000"/>
            </a:ln>
          </a:top>
          <a:bottom>
            <a:ln w="12700" cap="flat">
              <a:solidFill>
                <a:srgbClr val="C9C9C9"/>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Col>
    <a:lastRow>
      <a:tcTxStyle b="off" i="off">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lastRow>
    <a:firstRow>
      <a:tcTxStyle b="off" i="off">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700"/>
    <p:restoredTop sz="94664"/>
  </p:normalViewPr>
  <p:slideViewPr>
    <p:cSldViewPr snapToGrid="0" snapToObjects="1">
      <p:cViewPr>
        <p:scale>
          <a:sx n="48" d="100"/>
          <a:sy n="48" d="100"/>
        </p:scale>
        <p:origin x="520" y="832"/>
      </p:cViewPr>
      <p:guideLst/>
    </p:cSldViewPr>
  </p:slideViewPr>
  <p:outlineViewPr>
    <p:cViewPr>
      <p:scale>
        <a:sx n="33" d="100"/>
        <a:sy n="33" d="100"/>
      </p:scale>
      <p:origin x="0" y="0"/>
    </p:cViewPr>
  </p:outlineViewPr>
  <p:notesTextViewPr>
    <p:cViewPr>
      <p:scale>
        <a:sx n="20" d="100"/>
        <a:sy n="20" d="100"/>
      </p:scale>
      <p:origin x="0" y="0"/>
    </p:cViewPr>
  </p:notesText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4" name="Shape 124"/>
          <p:cNvSpPr>
            <a:spLocks noGrp="1" noRot="1" noChangeAspect="1"/>
          </p:cNvSpPr>
          <p:nvPr>
            <p:ph type="sldImg"/>
          </p:nvPr>
        </p:nvSpPr>
        <p:spPr>
          <a:xfrm>
            <a:off x="1143000" y="685800"/>
            <a:ext cx="4572000" cy="3429000"/>
          </a:xfrm>
          <a:prstGeom prst="rect">
            <a:avLst/>
          </a:prstGeom>
        </p:spPr>
        <p:txBody>
          <a:bodyPr/>
          <a:lstStyle/>
          <a:p>
            <a:endParaRPr/>
          </a:p>
        </p:txBody>
      </p:sp>
      <p:sp>
        <p:nvSpPr>
          <p:cNvPr id="125" name="Shape 12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noRot="1" noChangeAspect="1"/>
          </p:cNvSpPr>
          <p:nvPr>
            <p:ph type="sldImg"/>
          </p:nvPr>
        </p:nvSpPr>
        <p:spPr>
          <a:xfrm>
            <a:off x="381000" y="685800"/>
            <a:ext cx="6096000" cy="3429000"/>
          </a:xfrm>
          <a:prstGeom prst="rect">
            <a:avLst/>
          </a:prstGeom>
        </p:spPr>
        <p:txBody>
          <a:bodyPr/>
          <a:lstStyle/>
          <a:p>
            <a:endParaRPr/>
          </a:p>
        </p:txBody>
      </p:sp>
      <p:sp>
        <p:nvSpPr>
          <p:cNvPr id="134" name="Shape 134"/>
          <p:cNvSpPr>
            <a:spLocks noGrp="1"/>
          </p:cNvSpPr>
          <p:nvPr>
            <p:ph type="body" sz="quarter" idx="1"/>
          </p:nvPr>
        </p:nvSpPr>
        <p:spPr>
          <a:prstGeom prst="rect">
            <a:avLst/>
          </a:prstGeom>
        </p:spPr>
        <p:txBody>
          <a:bodyPr/>
          <a:lstStyle/>
          <a:p>
            <a:r>
              <a:rPr sz="5400" dirty="0"/>
              <a:t>Hello Everyone! My title, </a:t>
            </a:r>
            <a:r>
              <a:rPr sz="5400" i="1" dirty="0"/>
              <a:t>Buying Bodies: Exoticism in Caribbean Mid-Century Travel and Sex Tourism Impacts</a:t>
            </a:r>
            <a:r>
              <a:rPr sz="5400" dirty="0"/>
              <a:t> is still a working title. This research work is directly related to my exhibition work, so there is some desire on my part to have these themes cohesive— but it’s early, right? Honestly I have been down several rabbit holes, and there is flood of information regarding colonialism, neocolonialism, orientalism, subjugation of women and the feminist theory regarding this marketing work, so there is still much to do. I hope this presentation gives a fairly clear overview of the research I am trying to accomplish, even though I am still wading through a significant amount of information.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hape 212"/>
          <p:cNvSpPr>
            <a:spLocks noGrp="1" noRot="1" noChangeAspect="1"/>
          </p:cNvSpPr>
          <p:nvPr>
            <p:ph type="sldImg"/>
          </p:nvPr>
        </p:nvSpPr>
        <p:spPr>
          <a:xfrm>
            <a:off x="381000" y="685800"/>
            <a:ext cx="6096000" cy="3429000"/>
          </a:xfrm>
          <a:prstGeom prst="rect">
            <a:avLst/>
          </a:prstGeom>
        </p:spPr>
        <p:txBody>
          <a:bodyPr/>
          <a:lstStyle/>
          <a:p>
            <a:endParaRPr/>
          </a:p>
        </p:txBody>
      </p:sp>
      <p:sp>
        <p:nvSpPr>
          <p:cNvPr id="213" name="Shape 213"/>
          <p:cNvSpPr>
            <a:spLocks noGrp="1"/>
          </p:cNvSpPr>
          <p:nvPr>
            <p:ph type="body" sz="quarter" idx="1"/>
          </p:nvPr>
        </p:nvSpPr>
        <p:spPr>
          <a:prstGeom prst="rect">
            <a:avLst/>
          </a:prstGeom>
        </p:spPr>
        <p:txBody>
          <a:bodyPr/>
          <a:lstStyle/>
          <a:p>
            <a:pPr>
              <a:defRPr sz="1200"/>
            </a:pPr>
            <a:r>
              <a:rPr dirty="0"/>
              <a:t>My argument that these images perpetuate the sex tourism trade in a negative way are in based in the perpetual circle of power and domination of cultures. The more economies rely on tourism, through the sex trade and women are its main commodity, the more likely they perpetuate their own prison— as there is no other way to sustain, and this becomes a cycle. This imagery of the exotic perpetuates idealism of exotic beauty with power, conquest and domination at the forefront.</a:t>
            </a:r>
          </a:p>
          <a:p>
            <a:pPr>
              <a:defRPr sz="1200"/>
            </a:pPr>
            <a:endParaRPr dirty="0"/>
          </a:p>
          <a:p>
            <a:pPr>
              <a:defRPr sz="1200"/>
            </a:pPr>
            <a:r>
              <a:rPr dirty="0"/>
              <a:t>Where so I go from here? Keep researching. Keep finding more nuggets of history and, certainly get some good feedback.</a:t>
            </a:r>
          </a:p>
          <a:p>
            <a:pPr>
              <a:defRPr sz="1200"/>
            </a:pPr>
            <a:endParaRPr dirty="0"/>
          </a:p>
          <a:p>
            <a:pPr>
              <a:defRPr sz="1200"/>
            </a:pPr>
            <a:r>
              <a:rPr dirty="0"/>
              <a:t>Thanks everyone!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noRot="1" noChangeAspect="1"/>
          </p:cNvSpPr>
          <p:nvPr>
            <p:ph type="sldImg"/>
          </p:nvPr>
        </p:nvSpPr>
        <p:spPr>
          <a:xfrm>
            <a:off x="381000" y="685800"/>
            <a:ext cx="6096000" cy="3429000"/>
          </a:xfrm>
          <a:prstGeom prst="rect">
            <a:avLst/>
          </a:prstGeom>
        </p:spPr>
        <p:txBody>
          <a:bodyPr/>
          <a:lstStyle/>
          <a:p>
            <a:endParaRPr/>
          </a:p>
        </p:txBody>
      </p:sp>
      <p:sp>
        <p:nvSpPr>
          <p:cNvPr id="141" name="Shape 141"/>
          <p:cNvSpPr>
            <a:spLocks noGrp="1"/>
          </p:cNvSpPr>
          <p:nvPr>
            <p:ph type="body" sz="quarter" idx="1"/>
          </p:nvPr>
        </p:nvSpPr>
        <p:spPr>
          <a:prstGeom prst="rect">
            <a:avLst/>
          </a:prstGeom>
        </p:spPr>
        <p:txBody>
          <a:bodyPr/>
          <a:lstStyle/>
          <a:p>
            <a:pPr>
              <a:defRPr sz="1200"/>
            </a:pPr>
            <a:r>
              <a:rPr dirty="0"/>
              <a:t>These marketing poster images, created by advertising executives during the boom of mass tourism in United States and Europe, still perpetuated today, create a false sense of reality and promote exoticism and fantasy in the minds of traveler.</a:t>
            </a:r>
          </a:p>
          <a:p>
            <a:pPr>
              <a:defRPr sz="1200"/>
            </a:pPr>
            <a:endParaRPr dirty="0"/>
          </a:p>
          <a:p>
            <a:pPr>
              <a:defRPr sz="1200"/>
            </a:pPr>
            <a:r>
              <a:rPr dirty="0"/>
              <a:t>I am working towards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xfrm>
            <a:off x="381000" y="685800"/>
            <a:ext cx="6096000" cy="3429000"/>
          </a:xfrm>
          <a:prstGeom prst="rect">
            <a:avLst/>
          </a:prstGeom>
        </p:spPr>
        <p:txBody>
          <a:bodyPr/>
          <a:lstStyle/>
          <a:p>
            <a:endParaRPr/>
          </a:p>
        </p:txBody>
      </p:sp>
      <p:sp>
        <p:nvSpPr>
          <p:cNvPr id="147" name="Shape 147"/>
          <p:cNvSpPr>
            <a:spLocks noGrp="1"/>
          </p:cNvSpPr>
          <p:nvPr>
            <p:ph type="body" sz="quarter" idx="1"/>
          </p:nvPr>
        </p:nvSpPr>
        <p:spPr>
          <a:prstGeom prst="rect">
            <a:avLst/>
          </a:prstGeom>
        </p:spPr>
        <p:txBody>
          <a:bodyPr/>
          <a:lstStyle>
            <a:lvl1pPr>
              <a:defRPr sz="1200"/>
            </a:lvl1pPr>
          </a:lstStyle>
          <a:p>
            <a:r>
              <a:rPr dirty="0"/>
              <a:t>Hung in homes and businesses and prized for their colorful, aesthetic value, vintage Caribbean travel posters of the mid 20th century are currently sold by the thousands through novelty art retailers and online vendors. These posters are largely viewed as decorative accoutrements; for some, they are reminiscent of a past trip or act as a visual cue for desired travel goals. However, while seemingly innocuous to the casual viewer, these posters can be seen as idealistically transforming our notions of “the foreigner”, through a process of othering while intersecting notions of power and human commodity in the sex tourism trade. While this paper does not seek to condemn the practice of sex tourism, it does aim to research and illustrate how these images have shaped the historical, political and social implications of tourism dependent economies and their exploited identity through the ethical lens of Julia Kristeva’s theories of cultural abjection and conceptualization. Which leads to the question: What, exactly, do these images represent? And, how have these classic posters perpetuated problematic ideas of fantasy and the exotic impacting the commoditization of humans in the sex tourism trade?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noRot="1" noChangeAspect="1"/>
          </p:cNvSpPr>
          <p:nvPr>
            <p:ph type="sldImg"/>
          </p:nvPr>
        </p:nvSpPr>
        <p:spPr>
          <a:xfrm>
            <a:off x="381000" y="685800"/>
            <a:ext cx="6096000" cy="3429000"/>
          </a:xfrm>
          <a:prstGeom prst="rect">
            <a:avLst/>
          </a:prstGeom>
        </p:spPr>
        <p:txBody>
          <a:bodyPr/>
          <a:lstStyle/>
          <a:p>
            <a:endParaRPr/>
          </a:p>
        </p:txBody>
      </p:sp>
      <p:sp>
        <p:nvSpPr>
          <p:cNvPr id="159" name="Shape 159"/>
          <p:cNvSpPr>
            <a:spLocks noGrp="1"/>
          </p:cNvSpPr>
          <p:nvPr>
            <p:ph type="body" sz="quarter" idx="1"/>
          </p:nvPr>
        </p:nvSpPr>
        <p:spPr>
          <a:prstGeom prst="rect">
            <a:avLst/>
          </a:prstGeom>
        </p:spPr>
        <p:txBody>
          <a:bodyPr/>
          <a:lstStyle/>
          <a:p>
            <a:pPr>
              <a:defRPr sz="1200"/>
            </a:pPr>
            <a:r>
              <a:rPr dirty="0"/>
              <a:t>There are three things I’d like to cover in the presentation:</a:t>
            </a:r>
          </a:p>
          <a:p>
            <a:pPr>
              <a:defRPr sz="1200"/>
            </a:pPr>
            <a:endParaRPr dirty="0"/>
          </a:p>
          <a:p>
            <a:pPr>
              <a:defRPr sz="1200"/>
            </a:pPr>
            <a:r>
              <a:rPr dirty="0"/>
              <a:t>First, I’d like to overview a little about tourism and sex tourism in the Caribbean: The (non) data and how it continues to thrive and its current impact and power over local economies. I think this is very relevant information in the discourse of these iconic images.</a:t>
            </a:r>
          </a:p>
          <a:p>
            <a:pPr>
              <a:defRPr sz="1200"/>
            </a:pPr>
            <a:endParaRPr dirty="0"/>
          </a:p>
          <a:p>
            <a:pPr>
              <a:defRPr sz="1200"/>
            </a:pPr>
            <a:r>
              <a:rPr dirty="0"/>
              <a:t>Second, dive into the image of analysis itself by asking — what are we looking at? How was it influenced? How is the imagery related to sex tourism? Why are these images still important?</a:t>
            </a:r>
          </a:p>
          <a:p>
            <a:pPr>
              <a:defRPr sz="1200"/>
            </a:pPr>
            <a:endParaRPr dirty="0"/>
          </a:p>
          <a:p>
            <a:pPr>
              <a:defRPr sz="1200"/>
            </a:pPr>
            <a:r>
              <a:rPr dirty="0"/>
              <a:t>Third, who (meaning theorists) support the ethical argument? What are they theorists saying? </a:t>
            </a:r>
          </a:p>
          <a:p>
            <a:pPr>
              <a:defRPr sz="1200"/>
            </a:pPr>
            <a:endParaRPr dirty="0"/>
          </a:p>
          <a:p>
            <a:pPr>
              <a:defRPr sz="1200"/>
            </a:pPr>
            <a:r>
              <a:rPr dirty="0"/>
              <a:t>Wrap up with: What are the next steps? Where am I going form here? What are the struggles?</a:t>
            </a:r>
          </a:p>
          <a:p>
            <a:pPr>
              <a:defRPr sz="1200"/>
            </a:pPr>
            <a:endParaRPr dirty="0"/>
          </a:p>
          <a:p>
            <a:pPr>
              <a:defRPr sz="1200"/>
            </a:pPr>
            <a:r>
              <a:rPr dirty="0"/>
              <a:t>At the end I have added the bibliography as well — which of course continues to grow.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ape 163"/>
          <p:cNvSpPr>
            <a:spLocks noGrp="1" noRot="1" noChangeAspect="1"/>
          </p:cNvSpPr>
          <p:nvPr>
            <p:ph type="sldImg"/>
          </p:nvPr>
        </p:nvSpPr>
        <p:spPr>
          <a:xfrm>
            <a:off x="381000" y="685800"/>
            <a:ext cx="6096000" cy="3429000"/>
          </a:xfrm>
          <a:prstGeom prst="rect">
            <a:avLst/>
          </a:prstGeom>
        </p:spPr>
        <p:txBody>
          <a:bodyPr/>
          <a:lstStyle/>
          <a:p>
            <a:endParaRPr/>
          </a:p>
        </p:txBody>
      </p:sp>
      <p:sp>
        <p:nvSpPr>
          <p:cNvPr id="164" name="Shape 164"/>
          <p:cNvSpPr>
            <a:spLocks noGrp="1"/>
          </p:cNvSpPr>
          <p:nvPr>
            <p:ph type="body" sz="quarter" idx="1"/>
          </p:nvPr>
        </p:nvSpPr>
        <p:spPr>
          <a:prstGeom prst="rect">
            <a:avLst/>
          </a:prstGeom>
        </p:spPr>
        <p:txBody>
          <a:bodyPr/>
          <a:lstStyle/>
          <a:p>
            <a:pPr>
              <a:defRPr sz="1200"/>
            </a:pPr>
            <a:r>
              <a:rPr dirty="0"/>
              <a:t>The Caribbean, with few employment opportunities and sub-standard living conditions, has women and girls flocking to the densely-populated tourist areas in search of sexual employment and although illegal (not enforced — and interestingly, its the workers that are ticketed or jailed, and not the tourist), sex tourism has become a major component of the </a:t>
            </a:r>
            <a:r>
              <a:rPr dirty="0" err="1"/>
              <a:t>Caribbeans</a:t>
            </a:r>
            <a:r>
              <a:rPr dirty="0"/>
              <a:t> successful tourism industry. While its difficult to obtain exact statistics on the number of sex tourists and sex workers in the Caribbean as a whole, the area has seen female and child prostitution become a major income generator, perpetuating the an unbalanced global economy for the region. Tourists from all over the world can book what are thinly disguised weekend sex tours where men can command women and girls with the same ease as ordering a cocktail.</a:t>
            </a:r>
          </a:p>
          <a:p>
            <a:pPr>
              <a:defRPr sz="1200"/>
            </a:pPr>
            <a:endParaRPr dirty="0"/>
          </a:p>
          <a:p>
            <a:pPr>
              <a:defRPr sz="1200"/>
            </a:pPr>
            <a:r>
              <a:rPr dirty="0"/>
              <a:t>I specifically chose the Caribbean for a couple of reasons, first, because I have traveled there myself and felt a connection to the issue at hand. Secondly, I chose this area because I felt due to its geographic proximity, some other viewers might also share a connectivity. </a:t>
            </a:r>
          </a:p>
          <a:p>
            <a:pPr>
              <a:defRPr sz="1200"/>
            </a:pPr>
            <a:endParaRPr dirty="0"/>
          </a:p>
          <a:p>
            <a:pPr>
              <a:defRPr sz="1200"/>
            </a:pPr>
            <a:r>
              <a:rPr dirty="0"/>
              <a:t>Although there is growing evidence that women seeking men and same sex commodity is growing as evidenced and marketed in many places such as contemporary movies— some of you might remember the movie, </a:t>
            </a:r>
            <a:r>
              <a:rPr i="1" dirty="0"/>
              <a:t>How Stella Got Her Groove Back</a:t>
            </a:r>
            <a:r>
              <a:rPr dirty="0"/>
              <a:t>, that’s another whole paper, right? (Hey, maybe I should add that to my list of COVID19 binge?) But, for the purposes of this paper, I will relate the imagery in my analysis to the most common type of sex tourism — men seeking women.</a:t>
            </a:r>
          </a:p>
          <a:p>
            <a:pPr>
              <a:defRPr sz="1200"/>
            </a:pPr>
            <a:endParaRPr dirty="0"/>
          </a:p>
          <a:p>
            <a:pPr>
              <a:defRPr sz="1200"/>
            </a:pPr>
            <a:r>
              <a:rPr dirty="0"/>
              <a:t>Because of the Caribbean’s clear dependence on tourism, the Caribbean continues to be a playground for those jet setters in search of cheap cigars, rum and prostitutes, just as it was during the golden age of mass tourism— and these images continue to propagate that fantasy even today.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xfrm>
            <a:off x="381000" y="685800"/>
            <a:ext cx="6096000" cy="3429000"/>
          </a:xfrm>
          <a:prstGeom prst="rect">
            <a:avLst/>
          </a:prstGeom>
        </p:spPr>
        <p:txBody>
          <a:bodyPr/>
          <a:lstStyle/>
          <a:p>
            <a:endParaRPr/>
          </a:p>
        </p:txBody>
      </p:sp>
      <p:sp>
        <p:nvSpPr>
          <p:cNvPr id="179" name="Shape 179"/>
          <p:cNvSpPr>
            <a:spLocks noGrp="1"/>
          </p:cNvSpPr>
          <p:nvPr>
            <p:ph type="body" sz="quarter" idx="1"/>
          </p:nvPr>
        </p:nvSpPr>
        <p:spPr>
          <a:prstGeom prst="rect">
            <a:avLst/>
          </a:prstGeom>
        </p:spPr>
        <p:txBody>
          <a:bodyPr/>
          <a:lstStyle/>
          <a:p>
            <a:pPr>
              <a:defRPr sz="1200"/>
            </a:pPr>
            <a:r>
              <a:rPr dirty="0"/>
              <a:t>Notable Mid-Century Graphic designers:</a:t>
            </a:r>
          </a:p>
          <a:p>
            <a:pPr>
              <a:defRPr sz="1200"/>
            </a:pPr>
            <a:r>
              <a:rPr dirty="0"/>
              <a:t>Information regarding </a:t>
            </a:r>
            <a:r>
              <a:rPr b="1" dirty="0"/>
              <a:t>Ferguson Dewar</a:t>
            </a:r>
            <a:r>
              <a:rPr dirty="0"/>
              <a:t> is very thin, but his early work as a freelance artist in the 1950s included illustrations for articles in </a:t>
            </a:r>
            <a:r>
              <a:rPr i="1" dirty="0"/>
              <a:t>Woman's Own</a:t>
            </a:r>
            <a:r>
              <a:rPr dirty="0"/>
              <a:t> magazine, packaging artwork for </a:t>
            </a:r>
            <a:r>
              <a:rPr i="1" dirty="0"/>
              <a:t>Hollands Toffees</a:t>
            </a:r>
            <a:r>
              <a:rPr dirty="0"/>
              <a:t> and advertisements for the P&amp;O cruise line and </a:t>
            </a:r>
            <a:r>
              <a:rPr dirty="0" err="1"/>
              <a:t>Murraymints</a:t>
            </a:r>
            <a:r>
              <a:rPr dirty="0"/>
              <a:t>.</a:t>
            </a:r>
          </a:p>
          <a:p>
            <a:pPr>
              <a:defRPr sz="1200"/>
            </a:pPr>
            <a:endParaRPr dirty="0"/>
          </a:p>
          <a:p>
            <a:pPr>
              <a:defRPr sz="1200"/>
            </a:pPr>
            <a:r>
              <a:rPr dirty="0"/>
              <a:t>Czech illustrator </a:t>
            </a:r>
            <a:r>
              <a:rPr b="1" dirty="0"/>
              <a:t>Miroslav Sasek‘s</a:t>
            </a:r>
            <a:r>
              <a:rPr dirty="0"/>
              <a:t> set of reissued children’s travel books After publishing the first of his </a:t>
            </a:r>
            <a:r>
              <a:rPr i="1" dirty="0"/>
              <a:t>This Is…  </a:t>
            </a:r>
            <a:r>
              <a:rPr dirty="0"/>
              <a:t>series in 1959, Sasek continued to capture the essence of worldly destinations like London, Israel, Munich, San Francisco and Hong Kong, with his notable midcentury style.</a:t>
            </a:r>
          </a:p>
          <a:p>
            <a:pPr>
              <a:defRPr sz="1200"/>
            </a:pPr>
            <a:endParaRPr dirty="0"/>
          </a:p>
          <a:p>
            <a:pPr>
              <a:defRPr sz="1200"/>
            </a:pPr>
            <a:r>
              <a:rPr dirty="0"/>
              <a:t>These influences are significant in that the artists generating the images for travel are primarily derivative of Western or European ideation— white and male, looking to define the exotic of another land, and perpetuating the travel industry’s vested interests in the status quo.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xfrm>
            <a:off x="381000" y="685800"/>
            <a:ext cx="6096000" cy="3429000"/>
          </a:xfrm>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p>
            <a:pPr>
              <a:defRPr sz="1200"/>
            </a:pPr>
            <a:r>
              <a:rPr dirty="0"/>
              <a:t>An original BWIA poster is currently for sale at The Vintage Poster for $970. Prints and some reimagined imagery can be purchased for anywhere between $15 and $50, depending on size and framing options. </a:t>
            </a:r>
          </a:p>
          <a:p>
            <a:pPr>
              <a:defRPr sz="1200"/>
            </a:pPr>
            <a:endParaRPr dirty="0"/>
          </a:p>
          <a:p>
            <a:pPr>
              <a:defRPr sz="1200"/>
            </a:pPr>
            <a:r>
              <a:rPr dirty="0"/>
              <a:t>While Sex Tourism is a global issue, it might be surprising to some that the Caribbean has one of the highest rates of sex tourism globally. As stated previously, this industry of sex work in the Caribbean is extremely profitable, and obviously the tourist market's role in sex tourism raises questions about how we sell and market images of Caribbean culture within the tourism industry.</a:t>
            </a:r>
          </a:p>
          <a:p>
            <a:pPr>
              <a:defRPr sz="1200"/>
            </a:pPr>
            <a:endParaRPr dirty="0"/>
          </a:p>
          <a:p>
            <a:pPr>
              <a:defRPr sz="1200"/>
            </a:pPr>
            <a:r>
              <a:rPr dirty="0"/>
              <a:t>These images of the past continue to influence the images of the present— and these images are in important indicator of how to define, encounter and relate to a population. These images are a powerful force in the creation and continued contemporary myths of identity and confirms for Western and European culture the stereotypes of the exotic —and erotic fantasies. Once they are accepted as fact, these images are used by the tourism industry to promote various destinations and create an illusion. These myths and stereotypes describing local populations provide the tourist with “legitimate” reasons for their actions.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a:spLocks noGrp="1" noRot="1" noChangeAspect="1"/>
          </p:cNvSpPr>
          <p:nvPr>
            <p:ph type="sldImg"/>
          </p:nvPr>
        </p:nvSpPr>
        <p:spPr>
          <a:xfrm>
            <a:off x="381000" y="685800"/>
            <a:ext cx="6096000" cy="3429000"/>
          </a:xfrm>
          <a:prstGeom prst="rect">
            <a:avLst/>
          </a:prstGeom>
        </p:spPr>
        <p:txBody>
          <a:bodyPr/>
          <a:lstStyle/>
          <a:p>
            <a:endParaRPr/>
          </a:p>
        </p:txBody>
      </p:sp>
      <p:sp>
        <p:nvSpPr>
          <p:cNvPr id="197" name="Shape 197"/>
          <p:cNvSpPr>
            <a:spLocks noGrp="1"/>
          </p:cNvSpPr>
          <p:nvPr>
            <p:ph type="body" sz="quarter" idx="1"/>
          </p:nvPr>
        </p:nvSpPr>
        <p:spPr>
          <a:prstGeom prst="rect">
            <a:avLst/>
          </a:prstGeom>
        </p:spPr>
        <p:txBody>
          <a:bodyPr/>
          <a:lstStyle/>
          <a:p>
            <a:pPr>
              <a:defRPr sz="1500"/>
            </a:pPr>
            <a:r>
              <a:rPr dirty="0"/>
              <a:t>To add to that:</a:t>
            </a:r>
          </a:p>
          <a:p>
            <a:pPr>
              <a:defRPr sz="1500"/>
            </a:pPr>
            <a:endParaRPr dirty="0"/>
          </a:p>
          <a:p>
            <a:pPr>
              <a:defRPr sz="1500"/>
            </a:pPr>
            <a:r>
              <a:rPr dirty="0"/>
              <a:t>These fantasies are complicated by a range of framings, drawing on history to portray the islands as a sexually permissive, pleasurable, seductive and sensuous destination, pervasive not only to US, but also to the colonized themselves. </a:t>
            </a:r>
            <a:r>
              <a:rPr dirty="0" err="1"/>
              <a:t>Issawi</a:t>
            </a:r>
            <a:r>
              <a:rPr dirty="0"/>
              <a:t> writes: “[people] are always inclined to attribute perfection to those who have defeated and subjugated them. This can be part of an explanation as to why the practice continues to grow at the hand of not just Westerners, but the locals as well. While this isn’t to say the locals are to blame, but rather, much like the abused, perhaps sometimes it’s easier to put up with it than to fight it. And the rhetoric of this image, in many subjugate ways continues the discourse of domination.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xfrm>
            <a:off x="381000" y="685800"/>
            <a:ext cx="6096000" cy="3429000"/>
          </a:xfrm>
          <a:prstGeom prst="rect">
            <a:avLst/>
          </a:prstGeom>
        </p:spPr>
        <p:txBody>
          <a:bodyPr/>
          <a:lstStyle/>
          <a:p>
            <a:endParaRPr/>
          </a:p>
        </p:txBody>
      </p:sp>
      <p:sp>
        <p:nvSpPr>
          <p:cNvPr id="207" name="Shape 207"/>
          <p:cNvSpPr>
            <a:spLocks noGrp="1"/>
          </p:cNvSpPr>
          <p:nvPr>
            <p:ph type="body" sz="quarter" idx="1"/>
          </p:nvPr>
        </p:nvSpPr>
        <p:spPr>
          <a:prstGeom prst="rect">
            <a:avLst/>
          </a:prstGeom>
        </p:spPr>
        <p:txBody>
          <a:bodyPr/>
          <a:lstStyle>
            <a:lvl1pPr>
              <a:defRPr sz="1200"/>
            </a:lvl1pPr>
          </a:lstStyle>
          <a:p>
            <a:r>
              <a:rPr dirty="0"/>
              <a:t>Kamala </a:t>
            </a:r>
            <a:r>
              <a:rPr dirty="0" err="1"/>
              <a:t>Kempadoo</a:t>
            </a:r>
            <a:r>
              <a:rPr dirty="0"/>
              <a:t> is Associate Professor in Social Science at York University, Canada. She is the author of Sexing the Caribbean: Gender, Race and Sexual Labor (2004) and Global Sex Workers: Rights, Resistance, and Redefinition (1998).</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2" name="Line"/>
          <p:cNvSpPr/>
          <p:nvPr/>
        </p:nvSpPr>
        <p:spPr>
          <a:xfrm>
            <a:off x="1066800" y="6680200"/>
            <a:ext cx="22252676" cy="182"/>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3" name="Title Text"/>
          <p:cNvSpPr txBox="1">
            <a:spLocks noGrp="1"/>
          </p:cNvSpPr>
          <p:nvPr>
            <p:ph type="title"/>
          </p:nvPr>
        </p:nvSpPr>
        <p:spPr>
          <a:xfrm>
            <a:off x="1066800" y="1854200"/>
            <a:ext cx="22237700" cy="4470400"/>
          </a:xfrm>
          <a:prstGeom prst="rect">
            <a:avLst/>
          </a:prstGeom>
        </p:spPr>
        <p:txBody>
          <a:bodyPr/>
          <a:lstStyle/>
          <a:p>
            <a:r>
              <a:t>Title Text</a:t>
            </a:r>
          </a:p>
        </p:txBody>
      </p:sp>
      <p:sp>
        <p:nvSpPr>
          <p:cNvPr id="14" name="Body Level One…"/>
          <p:cNvSpPr txBox="1">
            <a:spLocks noGrp="1"/>
          </p:cNvSpPr>
          <p:nvPr>
            <p:ph type="body" sz="quarter" idx="1"/>
          </p:nvPr>
        </p:nvSpPr>
        <p:spPr>
          <a:xfrm>
            <a:off x="1066800" y="7048500"/>
            <a:ext cx="22237700" cy="1435100"/>
          </a:xfrm>
          <a:prstGeom prst="rect">
            <a:avLst/>
          </a:prstGeom>
        </p:spPr>
        <p:txBody>
          <a:bodyPr/>
          <a:lstStyle>
            <a:lvl1pPr marL="0" indent="0">
              <a:spcBef>
                <a:spcPts val="0"/>
              </a:spcBef>
              <a:buSzTx/>
              <a:buFontTx/>
              <a:buNone/>
              <a:defRPr sz="3600">
                <a:latin typeface="Helvetica Neue"/>
                <a:ea typeface="Helvetica Neue"/>
                <a:cs typeface="Helvetica Neue"/>
                <a:sym typeface="Helvetica Neue"/>
              </a:defRPr>
            </a:lvl1pPr>
            <a:lvl2pPr marL="0" indent="0">
              <a:spcBef>
                <a:spcPts val="0"/>
              </a:spcBef>
              <a:buSzTx/>
              <a:buFontTx/>
              <a:buNone/>
              <a:defRPr sz="3600">
                <a:latin typeface="Helvetica Neue"/>
                <a:ea typeface="Helvetica Neue"/>
                <a:cs typeface="Helvetica Neue"/>
                <a:sym typeface="Helvetica Neue"/>
              </a:defRPr>
            </a:lvl2pPr>
            <a:lvl3pPr marL="0" indent="0">
              <a:spcBef>
                <a:spcPts val="0"/>
              </a:spcBef>
              <a:buSzTx/>
              <a:buFontTx/>
              <a:buNone/>
              <a:defRPr sz="3600">
                <a:latin typeface="Helvetica Neue"/>
                <a:ea typeface="Helvetica Neue"/>
                <a:cs typeface="Helvetica Neue"/>
                <a:sym typeface="Helvetica Neue"/>
              </a:defRPr>
            </a:lvl3pPr>
            <a:lvl4pPr marL="0" indent="0">
              <a:spcBef>
                <a:spcPts val="0"/>
              </a:spcBef>
              <a:buSzTx/>
              <a:buFontTx/>
              <a:buNone/>
              <a:defRPr sz="3600">
                <a:latin typeface="Helvetica Neue"/>
                <a:ea typeface="Helvetica Neue"/>
                <a:cs typeface="Helvetica Neue"/>
                <a:sym typeface="Helvetica Neue"/>
              </a:defRPr>
            </a:lvl4pPr>
            <a:lvl5pPr marL="0" indent="0">
              <a:spcBef>
                <a:spcPts val="0"/>
              </a:spcBef>
              <a:buSzTx/>
              <a:buFontTx/>
              <a:buNone/>
              <a:defRPr sz="36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01" name="–Johnny Appleseed"/>
          <p:cNvSpPr txBox="1">
            <a:spLocks noGrp="1"/>
          </p:cNvSpPr>
          <p:nvPr>
            <p:ph type="body" sz="quarter" idx="13"/>
          </p:nvPr>
        </p:nvSpPr>
        <p:spPr>
          <a:xfrm>
            <a:off x="2387600" y="8953500"/>
            <a:ext cx="19621500" cy="647700"/>
          </a:xfrm>
          <a:prstGeom prst="rect">
            <a:avLst/>
          </a:prstGeom>
        </p:spPr>
        <p:txBody>
          <a:bodyPr>
            <a:spAutoFit/>
          </a:bodyPr>
          <a:lstStyle>
            <a:lvl1pPr marL="0" indent="0" algn="ctr" defTabSz="647700">
              <a:spcBef>
                <a:spcPts val="0"/>
              </a:spcBef>
              <a:buSzTx/>
              <a:buFontTx/>
              <a:buNone/>
              <a:defRPr sz="3600">
                <a:solidFill>
                  <a:srgbClr val="000000"/>
                </a:solidFill>
                <a:latin typeface="Helvetica Neue Medium"/>
                <a:ea typeface="Helvetica Neue Medium"/>
                <a:cs typeface="Helvetica Neue Medium"/>
                <a:sym typeface="Helvetica Neue Medium"/>
              </a:defRPr>
            </a:lvl1pPr>
          </a:lstStyle>
          <a:p>
            <a:r>
              <a:t>–Johnny Appleseed</a:t>
            </a:r>
          </a:p>
        </p:txBody>
      </p:sp>
      <p:sp>
        <p:nvSpPr>
          <p:cNvPr id="102" name="“Type a quote here.”"/>
          <p:cNvSpPr txBox="1">
            <a:spLocks noGrp="1"/>
          </p:cNvSpPr>
          <p:nvPr>
            <p:ph type="body" sz="quarter" idx="14"/>
          </p:nvPr>
        </p:nvSpPr>
        <p:spPr>
          <a:xfrm>
            <a:off x="2387600" y="6061864"/>
            <a:ext cx="19621500" cy="944572"/>
          </a:xfrm>
          <a:prstGeom prst="rect">
            <a:avLst/>
          </a:prstGeom>
        </p:spPr>
        <p:txBody>
          <a:bodyPr anchor="ctr">
            <a:spAutoFit/>
          </a:bodyPr>
          <a:lstStyle>
            <a:lvl1pPr marL="0" indent="0" algn="ctr" defTabSz="647700">
              <a:spcBef>
                <a:spcPts val="3400"/>
              </a:spcBef>
              <a:buSzTx/>
              <a:buFontTx/>
              <a:buNone/>
              <a:defRPr sz="5600"/>
            </a:lvl1pPr>
          </a:lstStyle>
          <a:p>
            <a:r>
              <a:t>“Type a quote here.”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10" name="Image"/>
          <p:cNvSpPr>
            <a:spLocks noGrp="1"/>
          </p:cNvSpPr>
          <p:nvPr>
            <p:ph type="pic" idx="13"/>
          </p:nvPr>
        </p:nvSpPr>
        <p:spPr>
          <a:xfrm>
            <a:off x="-12700" y="-25400"/>
            <a:ext cx="24384000" cy="17774328"/>
          </a:xfrm>
          <a:prstGeom prst="rect">
            <a:avLst/>
          </a:prstGeom>
        </p:spPr>
        <p:txBody>
          <a:bodyPr lIns="91439" tIns="45719" rIns="91439" bIns="45719">
            <a:noAutofit/>
          </a:bodyPr>
          <a:lstStyle/>
          <a:p>
            <a:endParaRPr/>
          </a:p>
        </p:txBody>
      </p:sp>
      <p:sp>
        <p:nvSpPr>
          <p:cNvPr id="1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22" name="Line"/>
          <p:cNvSpPr/>
          <p:nvPr/>
        </p:nvSpPr>
        <p:spPr>
          <a:xfrm>
            <a:off x="14147800" y="11214100"/>
            <a:ext cx="0" cy="2000430"/>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23" name="Image"/>
          <p:cNvSpPr>
            <a:spLocks noGrp="1"/>
          </p:cNvSpPr>
          <p:nvPr>
            <p:ph type="pic" idx="13"/>
          </p:nvPr>
        </p:nvSpPr>
        <p:spPr>
          <a:xfrm>
            <a:off x="-88900" y="-38100"/>
            <a:ext cx="35966400" cy="21882100"/>
          </a:xfrm>
          <a:prstGeom prst="rect">
            <a:avLst/>
          </a:prstGeom>
        </p:spPr>
        <p:txBody>
          <a:bodyPr lIns="91439" tIns="45719" rIns="91439" bIns="45719">
            <a:noAutofit/>
          </a:bodyPr>
          <a:lstStyle/>
          <a:p>
            <a:endParaRPr/>
          </a:p>
        </p:txBody>
      </p:sp>
      <p:sp>
        <p:nvSpPr>
          <p:cNvPr id="24" name="Title Text"/>
          <p:cNvSpPr txBox="1">
            <a:spLocks noGrp="1"/>
          </p:cNvSpPr>
          <p:nvPr>
            <p:ph type="title"/>
          </p:nvPr>
        </p:nvSpPr>
        <p:spPr>
          <a:xfrm>
            <a:off x="2641600" y="10947400"/>
            <a:ext cx="10858500" cy="2387600"/>
          </a:xfrm>
          <a:prstGeom prst="rect">
            <a:avLst/>
          </a:prstGeom>
        </p:spPr>
        <p:txBody>
          <a:bodyPr anchor="ctr"/>
          <a:lstStyle>
            <a:lvl1pPr algn="r"/>
          </a:lstStyle>
          <a:p>
            <a:r>
              <a:t>Title Text</a:t>
            </a:r>
          </a:p>
        </p:txBody>
      </p:sp>
      <p:sp>
        <p:nvSpPr>
          <p:cNvPr id="25" name="Body Level One…"/>
          <p:cNvSpPr txBox="1">
            <a:spLocks noGrp="1"/>
          </p:cNvSpPr>
          <p:nvPr>
            <p:ph type="body" sz="quarter" idx="1"/>
          </p:nvPr>
        </p:nvSpPr>
        <p:spPr>
          <a:xfrm>
            <a:off x="14719300" y="11938000"/>
            <a:ext cx="9283700" cy="711200"/>
          </a:xfrm>
          <a:prstGeom prst="rect">
            <a:avLst/>
          </a:prstGeom>
        </p:spPr>
        <p:txBody>
          <a:bodyPr/>
          <a:lstStyle>
            <a:lvl1pPr marL="0" indent="0">
              <a:spcBef>
                <a:spcPts val="0"/>
              </a:spcBef>
              <a:buSzTx/>
              <a:buFontTx/>
              <a:buNone/>
              <a:defRPr sz="3600">
                <a:latin typeface="Helvetica Neue"/>
                <a:ea typeface="Helvetica Neue"/>
                <a:cs typeface="Helvetica Neue"/>
                <a:sym typeface="Helvetica Neue"/>
              </a:defRPr>
            </a:lvl1pPr>
            <a:lvl2pPr marL="0" indent="0">
              <a:spcBef>
                <a:spcPts val="0"/>
              </a:spcBef>
              <a:buSzTx/>
              <a:buFontTx/>
              <a:buNone/>
              <a:defRPr sz="3600">
                <a:latin typeface="Helvetica Neue"/>
                <a:ea typeface="Helvetica Neue"/>
                <a:cs typeface="Helvetica Neue"/>
                <a:sym typeface="Helvetica Neue"/>
              </a:defRPr>
            </a:lvl2pPr>
            <a:lvl3pPr marL="0" indent="0">
              <a:spcBef>
                <a:spcPts val="0"/>
              </a:spcBef>
              <a:buSzTx/>
              <a:buFontTx/>
              <a:buNone/>
              <a:defRPr sz="3600">
                <a:latin typeface="Helvetica Neue"/>
                <a:ea typeface="Helvetica Neue"/>
                <a:cs typeface="Helvetica Neue"/>
                <a:sym typeface="Helvetica Neue"/>
              </a:defRPr>
            </a:lvl3pPr>
            <a:lvl4pPr marL="0" indent="0">
              <a:spcBef>
                <a:spcPts val="0"/>
              </a:spcBef>
              <a:buSzTx/>
              <a:buFontTx/>
              <a:buNone/>
              <a:defRPr sz="3600">
                <a:latin typeface="Helvetica Neue"/>
                <a:ea typeface="Helvetica Neue"/>
                <a:cs typeface="Helvetica Neue"/>
                <a:sym typeface="Helvetica Neue"/>
              </a:defRPr>
            </a:lvl4pPr>
            <a:lvl5pPr marL="0" indent="0">
              <a:spcBef>
                <a:spcPts val="0"/>
              </a:spcBef>
              <a:buSzTx/>
              <a:buFontTx/>
              <a:buNone/>
              <a:defRPr sz="36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33" name="Title Text"/>
          <p:cNvSpPr txBox="1">
            <a:spLocks noGrp="1"/>
          </p:cNvSpPr>
          <p:nvPr>
            <p:ph type="title"/>
          </p:nvPr>
        </p:nvSpPr>
        <p:spPr>
          <a:xfrm>
            <a:off x="1066800" y="4622800"/>
            <a:ext cx="22237700" cy="4470400"/>
          </a:xfrm>
          <a:prstGeom prst="rect">
            <a:avLst/>
          </a:prstGeom>
        </p:spPr>
        <p:txBody>
          <a:bodyPr anchor="ctr"/>
          <a:lstStyle/>
          <a:p>
            <a:r>
              <a:t>Title Text</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41" name="Line"/>
          <p:cNvSpPr/>
          <p:nvPr/>
        </p:nvSpPr>
        <p:spPr>
          <a:xfrm>
            <a:off x="1066800" y="6845300"/>
            <a:ext cx="10002141" cy="0"/>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42" name="Image"/>
          <p:cNvSpPr>
            <a:spLocks noGrp="1"/>
          </p:cNvSpPr>
          <p:nvPr>
            <p:ph type="pic" idx="13"/>
          </p:nvPr>
        </p:nvSpPr>
        <p:spPr>
          <a:xfrm>
            <a:off x="9867900" y="-12700"/>
            <a:ext cx="20929600" cy="13982700"/>
          </a:xfrm>
          <a:prstGeom prst="rect">
            <a:avLst/>
          </a:prstGeom>
        </p:spPr>
        <p:txBody>
          <a:bodyPr lIns="91439" tIns="45719" rIns="91439" bIns="45719">
            <a:noAutofit/>
          </a:bodyPr>
          <a:lstStyle/>
          <a:p>
            <a:endParaRPr/>
          </a:p>
        </p:txBody>
      </p:sp>
      <p:sp>
        <p:nvSpPr>
          <p:cNvPr id="43" name="Title Text"/>
          <p:cNvSpPr txBox="1">
            <a:spLocks noGrp="1"/>
          </p:cNvSpPr>
          <p:nvPr>
            <p:ph type="title"/>
          </p:nvPr>
        </p:nvSpPr>
        <p:spPr>
          <a:xfrm>
            <a:off x="1066800" y="2019300"/>
            <a:ext cx="10007600" cy="4470400"/>
          </a:xfrm>
          <a:prstGeom prst="rect">
            <a:avLst/>
          </a:prstGeom>
        </p:spPr>
        <p:txBody>
          <a:bodyPr/>
          <a:lstStyle/>
          <a:p>
            <a:r>
              <a:t>Title Text</a:t>
            </a:r>
          </a:p>
        </p:txBody>
      </p:sp>
      <p:sp>
        <p:nvSpPr>
          <p:cNvPr id="44" name="Body Level One…"/>
          <p:cNvSpPr txBox="1">
            <a:spLocks noGrp="1"/>
          </p:cNvSpPr>
          <p:nvPr>
            <p:ph type="body" sz="quarter" idx="1"/>
          </p:nvPr>
        </p:nvSpPr>
        <p:spPr>
          <a:xfrm>
            <a:off x="1066800" y="7213600"/>
            <a:ext cx="10007600" cy="4470400"/>
          </a:xfrm>
          <a:prstGeom prst="rect">
            <a:avLst/>
          </a:prstGeom>
        </p:spPr>
        <p:txBody>
          <a:bodyPr/>
          <a:lstStyle>
            <a:lvl1pPr marL="0" indent="0">
              <a:spcBef>
                <a:spcPts val="0"/>
              </a:spcBef>
              <a:buSzTx/>
              <a:buFontTx/>
              <a:buNone/>
              <a:defRPr sz="3600">
                <a:latin typeface="Helvetica Neue"/>
                <a:ea typeface="Helvetica Neue"/>
                <a:cs typeface="Helvetica Neue"/>
                <a:sym typeface="Helvetica Neue"/>
              </a:defRPr>
            </a:lvl1pPr>
            <a:lvl2pPr marL="0" indent="0">
              <a:spcBef>
                <a:spcPts val="0"/>
              </a:spcBef>
              <a:buSzTx/>
              <a:buFontTx/>
              <a:buNone/>
              <a:defRPr sz="3600">
                <a:latin typeface="Helvetica Neue"/>
                <a:ea typeface="Helvetica Neue"/>
                <a:cs typeface="Helvetica Neue"/>
                <a:sym typeface="Helvetica Neue"/>
              </a:defRPr>
            </a:lvl2pPr>
            <a:lvl3pPr marL="0" indent="0">
              <a:spcBef>
                <a:spcPts val="0"/>
              </a:spcBef>
              <a:buSzTx/>
              <a:buFontTx/>
              <a:buNone/>
              <a:defRPr sz="3600">
                <a:latin typeface="Helvetica Neue"/>
                <a:ea typeface="Helvetica Neue"/>
                <a:cs typeface="Helvetica Neue"/>
                <a:sym typeface="Helvetica Neue"/>
              </a:defRPr>
            </a:lvl3pPr>
            <a:lvl4pPr marL="0" indent="0">
              <a:spcBef>
                <a:spcPts val="0"/>
              </a:spcBef>
              <a:buSzTx/>
              <a:buFontTx/>
              <a:buNone/>
              <a:defRPr sz="3600">
                <a:latin typeface="Helvetica Neue"/>
                <a:ea typeface="Helvetica Neue"/>
                <a:cs typeface="Helvetica Neue"/>
                <a:sym typeface="Helvetica Neue"/>
              </a:defRPr>
            </a:lvl4pPr>
            <a:lvl5pPr marL="0" indent="0">
              <a:spcBef>
                <a:spcPts val="0"/>
              </a:spcBef>
              <a:buSzTx/>
              <a:buFontTx/>
              <a:buNone/>
              <a:defRPr sz="36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45" name="Slide Number"/>
          <p:cNvSpPr txBox="1">
            <a:spLocks noGrp="1"/>
          </p:cNvSpPr>
          <p:nvPr>
            <p:ph type="sldNum" sz="quarter" idx="2"/>
          </p:nvPr>
        </p:nvSpPr>
        <p:spPr>
          <a:xfrm>
            <a:off x="952499" y="12985800"/>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2" name="Title Text"/>
          <p:cNvSpPr txBox="1">
            <a:spLocks noGrp="1"/>
          </p:cNvSpPr>
          <p:nvPr>
            <p:ph type="title"/>
          </p:nvPr>
        </p:nvSpPr>
        <p:spPr>
          <a:prstGeom prst="rect">
            <a:avLst/>
          </a:prstGeom>
        </p:spPr>
        <p:txBody>
          <a:bodyPr/>
          <a:lstStyle/>
          <a:p>
            <a:r>
              <a:t>Title Text</a:t>
            </a: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0" name="Title Text"/>
          <p:cNvSpPr txBox="1">
            <a:spLocks noGrp="1"/>
          </p:cNvSpPr>
          <p:nvPr>
            <p:ph type="title"/>
          </p:nvPr>
        </p:nvSpPr>
        <p:spPr>
          <a:prstGeom prst="rect">
            <a:avLst/>
          </a:prstGeom>
        </p:spPr>
        <p:txBody>
          <a:bodyPr/>
          <a:lstStyle/>
          <a:p>
            <a:r>
              <a:t>Title Text</a:t>
            </a:r>
          </a:p>
        </p:txBody>
      </p:sp>
      <p:sp>
        <p:nvSpPr>
          <p:cNvPr id="6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69" name="Line"/>
          <p:cNvSpPr/>
          <p:nvPr/>
        </p:nvSpPr>
        <p:spPr>
          <a:xfrm>
            <a:off x="1066800" y="2768600"/>
            <a:ext cx="9512612" cy="186"/>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70" name="Image"/>
          <p:cNvSpPr>
            <a:spLocks noGrp="1"/>
          </p:cNvSpPr>
          <p:nvPr>
            <p:ph type="pic" idx="13"/>
          </p:nvPr>
        </p:nvSpPr>
        <p:spPr>
          <a:xfrm>
            <a:off x="12052300" y="-1016000"/>
            <a:ext cx="12788900" cy="19037300"/>
          </a:xfrm>
          <a:prstGeom prst="rect">
            <a:avLst/>
          </a:prstGeom>
        </p:spPr>
        <p:txBody>
          <a:bodyPr lIns="91439" tIns="45719" rIns="91439" bIns="45719">
            <a:noAutofit/>
          </a:bodyPr>
          <a:lstStyle/>
          <a:p>
            <a:endParaRPr/>
          </a:p>
        </p:txBody>
      </p:sp>
      <p:sp>
        <p:nvSpPr>
          <p:cNvPr id="71" name="Title Text"/>
          <p:cNvSpPr txBox="1">
            <a:spLocks noGrp="1"/>
          </p:cNvSpPr>
          <p:nvPr>
            <p:ph type="title"/>
          </p:nvPr>
        </p:nvSpPr>
        <p:spPr>
          <a:xfrm>
            <a:off x="1066800" y="469900"/>
            <a:ext cx="9525000" cy="1968500"/>
          </a:xfrm>
          <a:prstGeom prst="rect">
            <a:avLst/>
          </a:prstGeom>
        </p:spPr>
        <p:txBody>
          <a:bodyPr/>
          <a:lstStyle/>
          <a:p>
            <a:r>
              <a:t>Title Text</a:t>
            </a:r>
          </a:p>
        </p:txBody>
      </p:sp>
      <p:sp>
        <p:nvSpPr>
          <p:cNvPr id="72" name="Body Level One…"/>
          <p:cNvSpPr txBox="1">
            <a:spLocks noGrp="1"/>
          </p:cNvSpPr>
          <p:nvPr>
            <p:ph type="body" sz="half" idx="1"/>
          </p:nvPr>
        </p:nvSpPr>
        <p:spPr>
          <a:xfrm>
            <a:off x="1066800" y="3124200"/>
            <a:ext cx="9525000" cy="9372600"/>
          </a:xfrm>
          <a:prstGeom prst="rect">
            <a:avLst/>
          </a:prstGeom>
        </p:spPr>
        <p:txBody>
          <a:bodyPr/>
          <a:lstStyle>
            <a:lvl1pPr marL="457200" indent="-457200">
              <a:spcBef>
                <a:spcPts val="4200"/>
              </a:spcBef>
              <a:defRPr sz="3600">
                <a:latin typeface="Helvetica Neue"/>
                <a:ea typeface="Helvetica Neue"/>
                <a:cs typeface="Helvetica Neue"/>
                <a:sym typeface="Helvetica Neue"/>
              </a:defRPr>
            </a:lvl1pPr>
            <a:lvl2pPr marL="914400" indent="-457200">
              <a:spcBef>
                <a:spcPts val="4200"/>
              </a:spcBef>
              <a:defRPr sz="3600">
                <a:latin typeface="Helvetica Neue"/>
                <a:ea typeface="Helvetica Neue"/>
                <a:cs typeface="Helvetica Neue"/>
                <a:sym typeface="Helvetica Neue"/>
              </a:defRPr>
            </a:lvl2pPr>
            <a:lvl3pPr marL="1371600" indent="-457200">
              <a:spcBef>
                <a:spcPts val="4200"/>
              </a:spcBef>
              <a:defRPr sz="3600">
                <a:latin typeface="Helvetica Neue"/>
                <a:ea typeface="Helvetica Neue"/>
                <a:cs typeface="Helvetica Neue"/>
                <a:sym typeface="Helvetica Neue"/>
              </a:defRPr>
            </a:lvl3pPr>
            <a:lvl4pPr marL="1828800" indent="-457200">
              <a:spcBef>
                <a:spcPts val="4200"/>
              </a:spcBef>
              <a:defRPr sz="3600">
                <a:latin typeface="Helvetica Neue"/>
                <a:ea typeface="Helvetica Neue"/>
                <a:cs typeface="Helvetica Neue"/>
                <a:sym typeface="Helvetica Neue"/>
              </a:defRPr>
            </a:lvl4pPr>
            <a:lvl5pPr marL="2286000" indent="-457200">
              <a:spcBef>
                <a:spcPts val="4200"/>
              </a:spcBef>
              <a:defRPr sz="36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73" name="Slide Number"/>
          <p:cNvSpPr txBox="1">
            <a:spLocks noGrp="1"/>
          </p:cNvSpPr>
          <p:nvPr>
            <p:ph type="sldNum" sz="quarter" idx="2"/>
          </p:nvPr>
        </p:nvSpPr>
        <p:spPr>
          <a:xfrm>
            <a:off x="957643" y="12985800"/>
            <a:ext cx="368504" cy="374600"/>
          </a:xfrm>
          <a:prstGeom prst="rect">
            <a:avLst/>
          </a:prstGeom>
        </p:spPr>
        <p:txBody>
          <a:bodyPr/>
          <a:lstStyle>
            <a:lvl1pPr algn="l"/>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80" name="Body Level One…"/>
          <p:cNvSpPr txBox="1">
            <a:spLocks noGrp="1"/>
          </p:cNvSpPr>
          <p:nvPr>
            <p:ph type="body" idx="1"/>
          </p:nvPr>
        </p:nvSpPr>
        <p:spPr>
          <a:xfrm>
            <a:off x="1663700" y="1244600"/>
            <a:ext cx="21031200" cy="112014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88" name="Line"/>
          <p:cNvSpPr/>
          <p:nvPr/>
        </p:nvSpPr>
        <p:spPr>
          <a:xfrm flipH="1">
            <a:off x="15811739" y="711200"/>
            <a:ext cx="1" cy="11143606"/>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9" name="Line"/>
          <p:cNvSpPr/>
          <p:nvPr/>
        </p:nvSpPr>
        <p:spPr>
          <a:xfrm>
            <a:off x="15811500" y="6277570"/>
            <a:ext cx="7763085" cy="1"/>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90" name="Image"/>
          <p:cNvSpPr>
            <a:spLocks noGrp="1"/>
          </p:cNvSpPr>
          <p:nvPr>
            <p:ph type="pic" sz="quarter" idx="13"/>
          </p:nvPr>
        </p:nvSpPr>
        <p:spPr>
          <a:xfrm>
            <a:off x="15930593" y="6426200"/>
            <a:ext cx="9151185" cy="6108700"/>
          </a:xfrm>
          <a:prstGeom prst="rect">
            <a:avLst/>
          </a:prstGeom>
        </p:spPr>
        <p:txBody>
          <a:bodyPr lIns="91439" tIns="45719" rIns="91439" bIns="45719">
            <a:noAutofit/>
          </a:bodyPr>
          <a:lstStyle/>
          <a:p>
            <a:endParaRPr/>
          </a:p>
        </p:txBody>
      </p:sp>
      <p:sp>
        <p:nvSpPr>
          <p:cNvPr id="91" name="Image"/>
          <p:cNvSpPr>
            <a:spLocks noGrp="1"/>
          </p:cNvSpPr>
          <p:nvPr>
            <p:ph type="pic" sz="half" idx="14"/>
          </p:nvPr>
        </p:nvSpPr>
        <p:spPr>
          <a:xfrm>
            <a:off x="15900400" y="-152400"/>
            <a:ext cx="7785100" cy="11595101"/>
          </a:xfrm>
          <a:prstGeom prst="rect">
            <a:avLst/>
          </a:prstGeom>
        </p:spPr>
        <p:txBody>
          <a:bodyPr lIns="91439" tIns="45719" rIns="91439" bIns="45719">
            <a:noAutofit/>
          </a:bodyPr>
          <a:lstStyle/>
          <a:p>
            <a:endParaRPr/>
          </a:p>
        </p:txBody>
      </p:sp>
      <p:sp>
        <p:nvSpPr>
          <p:cNvPr id="92" name="Image"/>
          <p:cNvSpPr>
            <a:spLocks noGrp="1"/>
          </p:cNvSpPr>
          <p:nvPr>
            <p:ph type="pic" idx="15"/>
          </p:nvPr>
        </p:nvSpPr>
        <p:spPr>
          <a:xfrm>
            <a:off x="622300" y="711200"/>
            <a:ext cx="15544800" cy="11328400"/>
          </a:xfrm>
          <a:prstGeom prst="rect">
            <a:avLst/>
          </a:prstGeom>
        </p:spPr>
        <p:txBody>
          <a:bodyPr lIns="91439" tIns="45719" rIns="91439" bIns="45719">
            <a:noAutofit/>
          </a:bodyPr>
          <a:lstStyle/>
          <a:p>
            <a:endParaRPr/>
          </a:p>
        </p:txBody>
      </p:sp>
      <p:sp>
        <p:nvSpPr>
          <p:cNvPr id="93" name="Body Level One…"/>
          <p:cNvSpPr txBox="1">
            <a:spLocks noGrp="1"/>
          </p:cNvSpPr>
          <p:nvPr>
            <p:ph type="body" sz="quarter" idx="1"/>
          </p:nvPr>
        </p:nvSpPr>
        <p:spPr>
          <a:xfrm>
            <a:off x="977900" y="12179300"/>
            <a:ext cx="14579600" cy="1320800"/>
          </a:xfrm>
          <a:prstGeom prst="rect">
            <a:avLst/>
          </a:prstGeom>
        </p:spPr>
        <p:txBody>
          <a:bodyPr/>
          <a:lstStyle>
            <a:lvl1pPr marL="0" indent="0">
              <a:spcBef>
                <a:spcPts val="0"/>
              </a:spcBef>
              <a:buSzTx/>
              <a:buFontTx/>
              <a:buNone/>
              <a:defRPr sz="3600">
                <a:latin typeface="Helvetica Neue"/>
                <a:ea typeface="Helvetica Neue"/>
                <a:cs typeface="Helvetica Neue"/>
                <a:sym typeface="Helvetica Neue"/>
              </a:defRPr>
            </a:lvl1pPr>
            <a:lvl2pPr marL="0" indent="0">
              <a:spcBef>
                <a:spcPts val="0"/>
              </a:spcBef>
              <a:buSzTx/>
              <a:buFontTx/>
              <a:buNone/>
              <a:defRPr sz="3600">
                <a:latin typeface="Helvetica Neue"/>
                <a:ea typeface="Helvetica Neue"/>
                <a:cs typeface="Helvetica Neue"/>
                <a:sym typeface="Helvetica Neue"/>
              </a:defRPr>
            </a:lvl2pPr>
            <a:lvl3pPr marL="0" indent="0">
              <a:spcBef>
                <a:spcPts val="0"/>
              </a:spcBef>
              <a:buSzTx/>
              <a:buFontTx/>
              <a:buNone/>
              <a:defRPr sz="3600">
                <a:latin typeface="Helvetica Neue"/>
                <a:ea typeface="Helvetica Neue"/>
                <a:cs typeface="Helvetica Neue"/>
                <a:sym typeface="Helvetica Neue"/>
              </a:defRPr>
            </a:lvl3pPr>
            <a:lvl4pPr marL="0" indent="0">
              <a:spcBef>
                <a:spcPts val="0"/>
              </a:spcBef>
              <a:buSzTx/>
              <a:buFontTx/>
              <a:buNone/>
              <a:defRPr sz="3600">
                <a:latin typeface="Helvetica Neue"/>
                <a:ea typeface="Helvetica Neue"/>
                <a:cs typeface="Helvetica Neue"/>
                <a:sym typeface="Helvetica Neue"/>
              </a:defRPr>
            </a:lvl4pPr>
            <a:lvl5pPr marL="0" indent="0">
              <a:spcBef>
                <a:spcPts val="0"/>
              </a:spcBef>
              <a:buSzTx/>
              <a:buFontTx/>
              <a:buNone/>
              <a:defRPr sz="36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Line"/>
          <p:cNvSpPr/>
          <p:nvPr/>
        </p:nvSpPr>
        <p:spPr>
          <a:xfrm>
            <a:off x="1066800" y="2768600"/>
            <a:ext cx="22252698" cy="182"/>
          </a:xfrm>
          <a:prstGeom prst="line">
            <a:avLst/>
          </a:prstGeom>
          <a:ln w="12700">
            <a:solidFill>
              <a:srgbClr val="9A9A9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3" name="Title Text"/>
          <p:cNvSpPr txBox="1">
            <a:spLocks noGrp="1"/>
          </p:cNvSpPr>
          <p:nvPr>
            <p:ph type="title"/>
          </p:nvPr>
        </p:nvSpPr>
        <p:spPr>
          <a:xfrm>
            <a:off x="1066800" y="469900"/>
            <a:ext cx="22237700" cy="1968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r>
              <a:t>Title Text</a:t>
            </a:r>
          </a:p>
        </p:txBody>
      </p:sp>
      <p:sp>
        <p:nvSpPr>
          <p:cNvPr id="4" name="Body Level One…"/>
          <p:cNvSpPr txBox="1">
            <a:spLocks noGrp="1"/>
          </p:cNvSpPr>
          <p:nvPr>
            <p:ph type="body" idx="1"/>
          </p:nvPr>
        </p:nvSpPr>
        <p:spPr>
          <a:xfrm>
            <a:off x="1066800" y="3124200"/>
            <a:ext cx="22237700" cy="9372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23216221" y="12985800"/>
            <a:ext cx="368504" cy="374600"/>
          </a:xfrm>
          <a:prstGeom prst="rect">
            <a:avLst/>
          </a:prstGeom>
          <a:ln w="12700">
            <a:miter lim="400000"/>
          </a:ln>
        </p:spPr>
        <p:txBody>
          <a:bodyPr wrap="none" lIns="50800" tIns="50800" rIns="50800" bIns="50800" anchor="b">
            <a:spAutoFit/>
          </a:bodyPr>
          <a:lstStyle>
            <a:lvl1pPr algn="r">
              <a:defRPr sz="1800">
                <a:latin typeface="Helvetica Neue"/>
                <a:ea typeface="Helvetica Neue"/>
                <a:cs typeface="Helvetica Neue"/>
                <a:sym typeface="Helvetica Neu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825500" rtl="0" latinLnBrk="0">
        <a:lnSpc>
          <a:spcPct val="100000"/>
        </a:lnSpc>
        <a:spcBef>
          <a:spcPts val="0"/>
        </a:spcBef>
        <a:spcAft>
          <a:spcPts val="0"/>
        </a:spcAft>
        <a:buClrTx/>
        <a:buSzTx/>
        <a:buFontTx/>
        <a:buNone/>
        <a:tabLst/>
        <a:defRPr sz="5800" b="0" i="0" u="none" strike="noStrike" cap="none" spc="0" baseline="0">
          <a:solidFill>
            <a:srgbClr val="000000"/>
          </a:solidFill>
          <a:uFillTx/>
          <a:latin typeface="+mn-lt"/>
          <a:ea typeface="+mn-ea"/>
          <a:cs typeface="+mn-cs"/>
          <a:sym typeface="Helvetica Neue Light"/>
        </a:defRPr>
      </a:lvl1pPr>
      <a:lvl2pPr marL="0" marR="0" indent="0" algn="l" defTabSz="825500" rtl="0" latinLnBrk="0">
        <a:lnSpc>
          <a:spcPct val="100000"/>
        </a:lnSpc>
        <a:spcBef>
          <a:spcPts val="0"/>
        </a:spcBef>
        <a:spcAft>
          <a:spcPts val="0"/>
        </a:spcAft>
        <a:buClrTx/>
        <a:buSzTx/>
        <a:buFontTx/>
        <a:buNone/>
        <a:tabLst/>
        <a:defRPr sz="5800" b="0" i="0" u="none" strike="noStrike" cap="none" spc="0" baseline="0">
          <a:solidFill>
            <a:srgbClr val="000000"/>
          </a:solidFill>
          <a:uFillTx/>
          <a:latin typeface="+mn-lt"/>
          <a:ea typeface="+mn-ea"/>
          <a:cs typeface="+mn-cs"/>
          <a:sym typeface="Helvetica Neue Light"/>
        </a:defRPr>
      </a:lvl2pPr>
      <a:lvl3pPr marL="0" marR="0" indent="0" algn="l" defTabSz="825500" rtl="0" latinLnBrk="0">
        <a:lnSpc>
          <a:spcPct val="100000"/>
        </a:lnSpc>
        <a:spcBef>
          <a:spcPts val="0"/>
        </a:spcBef>
        <a:spcAft>
          <a:spcPts val="0"/>
        </a:spcAft>
        <a:buClrTx/>
        <a:buSzTx/>
        <a:buFontTx/>
        <a:buNone/>
        <a:tabLst/>
        <a:defRPr sz="5800" b="0" i="0" u="none" strike="noStrike" cap="none" spc="0" baseline="0">
          <a:solidFill>
            <a:srgbClr val="000000"/>
          </a:solidFill>
          <a:uFillTx/>
          <a:latin typeface="+mn-lt"/>
          <a:ea typeface="+mn-ea"/>
          <a:cs typeface="+mn-cs"/>
          <a:sym typeface="Helvetica Neue Light"/>
        </a:defRPr>
      </a:lvl3pPr>
      <a:lvl4pPr marL="0" marR="0" indent="0" algn="l" defTabSz="825500" rtl="0" latinLnBrk="0">
        <a:lnSpc>
          <a:spcPct val="100000"/>
        </a:lnSpc>
        <a:spcBef>
          <a:spcPts val="0"/>
        </a:spcBef>
        <a:spcAft>
          <a:spcPts val="0"/>
        </a:spcAft>
        <a:buClrTx/>
        <a:buSzTx/>
        <a:buFontTx/>
        <a:buNone/>
        <a:tabLst/>
        <a:defRPr sz="5800" b="0" i="0" u="none" strike="noStrike" cap="none" spc="0" baseline="0">
          <a:solidFill>
            <a:srgbClr val="000000"/>
          </a:solidFill>
          <a:uFillTx/>
          <a:latin typeface="+mn-lt"/>
          <a:ea typeface="+mn-ea"/>
          <a:cs typeface="+mn-cs"/>
          <a:sym typeface="Helvetica Neue Light"/>
        </a:defRPr>
      </a:lvl4pPr>
      <a:lvl5pPr marL="0" marR="0" indent="0" algn="l" defTabSz="825500" rtl="0" latinLnBrk="0">
        <a:lnSpc>
          <a:spcPct val="100000"/>
        </a:lnSpc>
        <a:spcBef>
          <a:spcPts val="0"/>
        </a:spcBef>
        <a:spcAft>
          <a:spcPts val="0"/>
        </a:spcAft>
        <a:buClrTx/>
        <a:buSzTx/>
        <a:buFontTx/>
        <a:buNone/>
        <a:tabLst/>
        <a:defRPr sz="5800" b="0" i="0" u="none" strike="noStrike" cap="none" spc="0" baseline="0">
          <a:solidFill>
            <a:srgbClr val="000000"/>
          </a:solidFill>
          <a:uFillTx/>
          <a:latin typeface="+mn-lt"/>
          <a:ea typeface="+mn-ea"/>
          <a:cs typeface="+mn-cs"/>
          <a:sym typeface="Helvetica Neue Light"/>
        </a:defRPr>
      </a:lvl5pPr>
      <a:lvl6pPr marL="0" marR="0" indent="0" algn="l" defTabSz="825500" rtl="0" latinLnBrk="0">
        <a:lnSpc>
          <a:spcPct val="100000"/>
        </a:lnSpc>
        <a:spcBef>
          <a:spcPts val="0"/>
        </a:spcBef>
        <a:spcAft>
          <a:spcPts val="0"/>
        </a:spcAft>
        <a:buClrTx/>
        <a:buSzTx/>
        <a:buFontTx/>
        <a:buNone/>
        <a:tabLst/>
        <a:defRPr sz="5800" b="0" i="0" u="none" strike="noStrike" cap="none" spc="0" baseline="0">
          <a:solidFill>
            <a:srgbClr val="000000"/>
          </a:solidFill>
          <a:uFillTx/>
          <a:latin typeface="+mn-lt"/>
          <a:ea typeface="+mn-ea"/>
          <a:cs typeface="+mn-cs"/>
          <a:sym typeface="Helvetica Neue Light"/>
        </a:defRPr>
      </a:lvl6pPr>
      <a:lvl7pPr marL="0" marR="0" indent="0" algn="l" defTabSz="825500" rtl="0" latinLnBrk="0">
        <a:lnSpc>
          <a:spcPct val="100000"/>
        </a:lnSpc>
        <a:spcBef>
          <a:spcPts val="0"/>
        </a:spcBef>
        <a:spcAft>
          <a:spcPts val="0"/>
        </a:spcAft>
        <a:buClrTx/>
        <a:buSzTx/>
        <a:buFontTx/>
        <a:buNone/>
        <a:tabLst/>
        <a:defRPr sz="5800" b="0" i="0" u="none" strike="noStrike" cap="none" spc="0" baseline="0">
          <a:solidFill>
            <a:srgbClr val="000000"/>
          </a:solidFill>
          <a:uFillTx/>
          <a:latin typeface="+mn-lt"/>
          <a:ea typeface="+mn-ea"/>
          <a:cs typeface="+mn-cs"/>
          <a:sym typeface="Helvetica Neue Light"/>
        </a:defRPr>
      </a:lvl7pPr>
      <a:lvl8pPr marL="0" marR="0" indent="0" algn="l" defTabSz="825500" rtl="0" latinLnBrk="0">
        <a:lnSpc>
          <a:spcPct val="100000"/>
        </a:lnSpc>
        <a:spcBef>
          <a:spcPts val="0"/>
        </a:spcBef>
        <a:spcAft>
          <a:spcPts val="0"/>
        </a:spcAft>
        <a:buClrTx/>
        <a:buSzTx/>
        <a:buFontTx/>
        <a:buNone/>
        <a:tabLst/>
        <a:defRPr sz="5800" b="0" i="0" u="none" strike="noStrike" cap="none" spc="0" baseline="0">
          <a:solidFill>
            <a:srgbClr val="000000"/>
          </a:solidFill>
          <a:uFillTx/>
          <a:latin typeface="+mn-lt"/>
          <a:ea typeface="+mn-ea"/>
          <a:cs typeface="+mn-cs"/>
          <a:sym typeface="Helvetica Neue Light"/>
        </a:defRPr>
      </a:lvl8pPr>
      <a:lvl9pPr marL="0" marR="0" indent="0" algn="l" defTabSz="825500" rtl="0" latinLnBrk="0">
        <a:lnSpc>
          <a:spcPct val="100000"/>
        </a:lnSpc>
        <a:spcBef>
          <a:spcPts val="0"/>
        </a:spcBef>
        <a:spcAft>
          <a:spcPts val="0"/>
        </a:spcAft>
        <a:buClrTx/>
        <a:buSzTx/>
        <a:buFontTx/>
        <a:buNone/>
        <a:tabLst/>
        <a:defRPr sz="5800" b="0" i="0" u="none" strike="noStrike" cap="none" spc="0" baseline="0">
          <a:solidFill>
            <a:srgbClr val="000000"/>
          </a:solidFill>
          <a:uFillTx/>
          <a:latin typeface="+mn-lt"/>
          <a:ea typeface="+mn-ea"/>
          <a:cs typeface="+mn-cs"/>
          <a:sym typeface="Helvetica Neue Light"/>
        </a:defRPr>
      </a:lvl9pPr>
    </p:titleStyle>
    <p:bodyStyle>
      <a:lvl1pPr marL="635000" marR="0" indent="-635000" algn="l" defTabSz="825500" rtl="0" latinLnBrk="0">
        <a:lnSpc>
          <a:spcPct val="100000"/>
        </a:lnSpc>
        <a:spcBef>
          <a:spcPts val="5900"/>
        </a:spcBef>
        <a:spcAft>
          <a:spcPts val="0"/>
        </a:spcAft>
        <a:buClrTx/>
        <a:buSzPct val="75000"/>
        <a:buFont typeface="Helvetica Neue"/>
        <a:buChar char="•"/>
        <a:tabLst/>
        <a:defRPr sz="5000" b="0" i="0" u="none" strike="noStrike" cap="none" spc="0" baseline="0">
          <a:solidFill>
            <a:srgbClr val="747474"/>
          </a:solidFill>
          <a:uFillTx/>
          <a:latin typeface="+mn-lt"/>
          <a:ea typeface="+mn-ea"/>
          <a:cs typeface="+mn-cs"/>
          <a:sym typeface="Helvetica Neue Light"/>
        </a:defRPr>
      </a:lvl1pPr>
      <a:lvl2pPr marL="1270000" marR="0" indent="-635000" algn="l" defTabSz="825500" rtl="0" latinLnBrk="0">
        <a:lnSpc>
          <a:spcPct val="100000"/>
        </a:lnSpc>
        <a:spcBef>
          <a:spcPts val="5900"/>
        </a:spcBef>
        <a:spcAft>
          <a:spcPts val="0"/>
        </a:spcAft>
        <a:buClrTx/>
        <a:buSzPct val="75000"/>
        <a:buFont typeface="Helvetica Neue"/>
        <a:buChar char="•"/>
        <a:tabLst/>
        <a:defRPr sz="5000" b="0" i="0" u="none" strike="noStrike" cap="none" spc="0" baseline="0">
          <a:solidFill>
            <a:srgbClr val="747474"/>
          </a:solidFill>
          <a:uFillTx/>
          <a:latin typeface="+mn-lt"/>
          <a:ea typeface="+mn-ea"/>
          <a:cs typeface="+mn-cs"/>
          <a:sym typeface="Helvetica Neue Light"/>
        </a:defRPr>
      </a:lvl2pPr>
      <a:lvl3pPr marL="1905000" marR="0" indent="-635000" algn="l" defTabSz="825500" rtl="0" latinLnBrk="0">
        <a:lnSpc>
          <a:spcPct val="100000"/>
        </a:lnSpc>
        <a:spcBef>
          <a:spcPts val="5900"/>
        </a:spcBef>
        <a:spcAft>
          <a:spcPts val="0"/>
        </a:spcAft>
        <a:buClrTx/>
        <a:buSzPct val="75000"/>
        <a:buFont typeface="Helvetica Neue"/>
        <a:buChar char="•"/>
        <a:tabLst/>
        <a:defRPr sz="5000" b="0" i="0" u="none" strike="noStrike" cap="none" spc="0" baseline="0">
          <a:solidFill>
            <a:srgbClr val="747474"/>
          </a:solidFill>
          <a:uFillTx/>
          <a:latin typeface="+mn-lt"/>
          <a:ea typeface="+mn-ea"/>
          <a:cs typeface="+mn-cs"/>
          <a:sym typeface="Helvetica Neue Light"/>
        </a:defRPr>
      </a:lvl3pPr>
      <a:lvl4pPr marL="2540000" marR="0" indent="-635000" algn="l" defTabSz="825500" rtl="0" latinLnBrk="0">
        <a:lnSpc>
          <a:spcPct val="100000"/>
        </a:lnSpc>
        <a:spcBef>
          <a:spcPts val="5900"/>
        </a:spcBef>
        <a:spcAft>
          <a:spcPts val="0"/>
        </a:spcAft>
        <a:buClrTx/>
        <a:buSzPct val="75000"/>
        <a:buFont typeface="Helvetica Neue"/>
        <a:buChar char="•"/>
        <a:tabLst/>
        <a:defRPr sz="5000" b="0" i="0" u="none" strike="noStrike" cap="none" spc="0" baseline="0">
          <a:solidFill>
            <a:srgbClr val="747474"/>
          </a:solidFill>
          <a:uFillTx/>
          <a:latin typeface="+mn-lt"/>
          <a:ea typeface="+mn-ea"/>
          <a:cs typeface="+mn-cs"/>
          <a:sym typeface="Helvetica Neue Light"/>
        </a:defRPr>
      </a:lvl4pPr>
      <a:lvl5pPr marL="3175000" marR="0" indent="-635000" algn="l" defTabSz="825500" rtl="0" latinLnBrk="0">
        <a:lnSpc>
          <a:spcPct val="100000"/>
        </a:lnSpc>
        <a:spcBef>
          <a:spcPts val="5900"/>
        </a:spcBef>
        <a:spcAft>
          <a:spcPts val="0"/>
        </a:spcAft>
        <a:buClrTx/>
        <a:buSzPct val="75000"/>
        <a:buFont typeface="Helvetica Neue"/>
        <a:buChar char="•"/>
        <a:tabLst/>
        <a:defRPr sz="5000" b="0" i="0" u="none" strike="noStrike" cap="none" spc="0" baseline="0">
          <a:solidFill>
            <a:srgbClr val="747474"/>
          </a:solidFill>
          <a:uFillTx/>
          <a:latin typeface="+mn-lt"/>
          <a:ea typeface="+mn-ea"/>
          <a:cs typeface="+mn-cs"/>
          <a:sym typeface="Helvetica Neue Light"/>
        </a:defRPr>
      </a:lvl5pPr>
      <a:lvl6pPr marL="3810000" marR="0" indent="-635000" algn="l" defTabSz="825500" rtl="0" latinLnBrk="0">
        <a:lnSpc>
          <a:spcPct val="100000"/>
        </a:lnSpc>
        <a:spcBef>
          <a:spcPts val="5900"/>
        </a:spcBef>
        <a:spcAft>
          <a:spcPts val="0"/>
        </a:spcAft>
        <a:buClrTx/>
        <a:buSzPct val="75000"/>
        <a:buFont typeface="Helvetica Neue"/>
        <a:buChar char="•"/>
        <a:tabLst/>
        <a:defRPr sz="5000" b="0" i="0" u="none" strike="noStrike" cap="none" spc="0" baseline="0">
          <a:solidFill>
            <a:srgbClr val="747474"/>
          </a:solidFill>
          <a:uFillTx/>
          <a:latin typeface="+mn-lt"/>
          <a:ea typeface="+mn-ea"/>
          <a:cs typeface="+mn-cs"/>
          <a:sym typeface="Helvetica Neue Light"/>
        </a:defRPr>
      </a:lvl6pPr>
      <a:lvl7pPr marL="4445000" marR="0" indent="-635000" algn="l" defTabSz="825500" rtl="0" latinLnBrk="0">
        <a:lnSpc>
          <a:spcPct val="100000"/>
        </a:lnSpc>
        <a:spcBef>
          <a:spcPts val="5900"/>
        </a:spcBef>
        <a:spcAft>
          <a:spcPts val="0"/>
        </a:spcAft>
        <a:buClrTx/>
        <a:buSzPct val="75000"/>
        <a:buFont typeface="Helvetica Neue"/>
        <a:buChar char="•"/>
        <a:tabLst/>
        <a:defRPr sz="5000" b="0" i="0" u="none" strike="noStrike" cap="none" spc="0" baseline="0">
          <a:solidFill>
            <a:srgbClr val="747474"/>
          </a:solidFill>
          <a:uFillTx/>
          <a:latin typeface="+mn-lt"/>
          <a:ea typeface="+mn-ea"/>
          <a:cs typeface="+mn-cs"/>
          <a:sym typeface="Helvetica Neue Light"/>
        </a:defRPr>
      </a:lvl7pPr>
      <a:lvl8pPr marL="5080000" marR="0" indent="-635000" algn="l" defTabSz="825500" rtl="0" latinLnBrk="0">
        <a:lnSpc>
          <a:spcPct val="100000"/>
        </a:lnSpc>
        <a:spcBef>
          <a:spcPts val="5900"/>
        </a:spcBef>
        <a:spcAft>
          <a:spcPts val="0"/>
        </a:spcAft>
        <a:buClrTx/>
        <a:buSzPct val="75000"/>
        <a:buFont typeface="Helvetica Neue"/>
        <a:buChar char="•"/>
        <a:tabLst/>
        <a:defRPr sz="5000" b="0" i="0" u="none" strike="noStrike" cap="none" spc="0" baseline="0">
          <a:solidFill>
            <a:srgbClr val="747474"/>
          </a:solidFill>
          <a:uFillTx/>
          <a:latin typeface="+mn-lt"/>
          <a:ea typeface="+mn-ea"/>
          <a:cs typeface="+mn-cs"/>
          <a:sym typeface="Helvetica Neue Light"/>
        </a:defRPr>
      </a:lvl8pPr>
      <a:lvl9pPr marL="5715000" marR="0" indent="-635000" algn="l" defTabSz="825500" rtl="0" latinLnBrk="0">
        <a:lnSpc>
          <a:spcPct val="100000"/>
        </a:lnSpc>
        <a:spcBef>
          <a:spcPts val="5900"/>
        </a:spcBef>
        <a:spcAft>
          <a:spcPts val="0"/>
        </a:spcAft>
        <a:buClrTx/>
        <a:buSzPct val="75000"/>
        <a:buFont typeface="Helvetica Neue"/>
        <a:buChar char="•"/>
        <a:tabLst/>
        <a:defRPr sz="5000" b="0" i="0" u="none" strike="noStrike" cap="none" spc="0" baseline="0">
          <a:solidFill>
            <a:srgbClr val="747474"/>
          </a:solidFill>
          <a:uFillTx/>
          <a:latin typeface="+mn-lt"/>
          <a:ea typeface="+mn-ea"/>
          <a:cs typeface="+mn-cs"/>
          <a:sym typeface="Helvetica Neue Light"/>
        </a:defRPr>
      </a:lvl9pPr>
    </p:bodyStyle>
    <p:otherStyle>
      <a:lvl1pPr marL="0" marR="0" indent="0" algn="r" defTabSz="8255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228600" algn="r" defTabSz="8255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457200" algn="r" defTabSz="8255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685800" algn="r" defTabSz="8255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914400" algn="r" defTabSz="8255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1143000" algn="r" defTabSz="8255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1371600" algn="r" defTabSz="8255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1600200" algn="r" defTabSz="8255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1828800" algn="r" defTabSz="8255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4.xml"/><Relationship Id="rId7" Type="http://schemas.openxmlformats.org/officeDocument/2006/relationships/image" Target="../media/image3.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2.xml"/><Relationship Id="rId7" Type="http://schemas.openxmlformats.org/officeDocument/2006/relationships/image" Target="../media/image21.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jpeg"/><Relationship Id="rId5" Type="http://schemas.openxmlformats.org/officeDocument/2006/relationships/image" Target="../media/image18.jpeg"/><Relationship Id="rId4" Type="http://schemas.openxmlformats.org/officeDocument/2006/relationships/notesSlide" Target="../notesSlides/notesSlide9.xml"/><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23.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8.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10.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jpe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11.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12.xml"/><Relationship Id="rId7" Type="http://schemas.openxmlformats.org/officeDocument/2006/relationships/image" Target="../media/image1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5.png"/><Relationship Id="rId4" Type="http://schemas.openxmlformats.org/officeDocument/2006/relationships/notesSlide" Target="../notesSlides/notesSlide6.xml"/><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7.jpeg"/><Relationship Id="rId5" Type="http://schemas.openxmlformats.org/officeDocument/2006/relationships/image" Target="../media/image2.jpe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2.xml"/><Relationship Id="rId7" Type="http://schemas.openxmlformats.org/officeDocument/2006/relationships/image" Target="../media/image1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jpeg"/><Relationship Id="rId5" Type="http://schemas.openxmlformats.org/officeDocument/2006/relationships/image" Target="../media/image18.jpeg"/><Relationship Id="rId4" Type="http://schemas.openxmlformats.org/officeDocument/2006/relationships/notesSlide" Target="../notesSlides/notesSlide8.xm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Buying Bodies:"/>
          <p:cNvSpPr txBox="1">
            <a:spLocks noGrp="1"/>
          </p:cNvSpPr>
          <p:nvPr>
            <p:ph type="title"/>
          </p:nvPr>
        </p:nvSpPr>
        <p:spPr>
          <a:prstGeom prst="rect">
            <a:avLst/>
          </a:prstGeom>
        </p:spPr>
        <p:txBody>
          <a:bodyPr/>
          <a:lstStyle/>
          <a:p>
            <a:r>
              <a:rPr dirty="0"/>
              <a:t>Buying Bodies: </a:t>
            </a:r>
          </a:p>
        </p:txBody>
      </p:sp>
      <p:sp>
        <p:nvSpPr>
          <p:cNvPr id="128" name="Exoticism in Mid-Century Caribbean Travel Posters and Sex Tourism Impacts…"/>
          <p:cNvSpPr txBox="1">
            <a:spLocks noGrp="1"/>
          </p:cNvSpPr>
          <p:nvPr>
            <p:ph type="body" sz="quarter" idx="1"/>
          </p:nvPr>
        </p:nvSpPr>
        <p:spPr>
          <a:xfrm>
            <a:off x="1066800" y="7213600"/>
            <a:ext cx="6014832" cy="4470400"/>
          </a:xfrm>
          <a:prstGeom prst="rect">
            <a:avLst/>
          </a:prstGeom>
        </p:spPr>
        <p:txBody>
          <a:bodyPr/>
          <a:lstStyle/>
          <a:p>
            <a:r>
              <a:t>Exoticism in Mid-Century Caribbean Travel Posters and Sex Tourism Impacts</a:t>
            </a:r>
          </a:p>
          <a:p>
            <a:endParaRPr/>
          </a:p>
          <a:p>
            <a:r>
              <a:t>Laura Bishop</a:t>
            </a:r>
          </a:p>
        </p:txBody>
      </p:sp>
      <p:pic>
        <p:nvPicPr>
          <p:cNvPr id="129" name="il_570xN.2000470188_lvty.jpg" descr="il_570xN.2000470188_lvty.jpg"/>
          <p:cNvPicPr>
            <a:picLocks noChangeAspect="1"/>
          </p:cNvPicPr>
          <p:nvPr/>
        </p:nvPicPr>
        <p:blipFill>
          <a:blip r:embed="rId5"/>
          <a:stretch>
            <a:fillRect/>
          </a:stretch>
        </p:blipFill>
        <p:spPr>
          <a:xfrm>
            <a:off x="10817629" y="-12700"/>
            <a:ext cx="13716001" cy="13716000"/>
          </a:xfrm>
          <a:prstGeom prst="rect">
            <a:avLst/>
          </a:prstGeom>
          <a:ln w="12700">
            <a:miter lim="400000"/>
          </a:ln>
        </p:spPr>
      </p:pic>
      <p:pic>
        <p:nvPicPr>
          <p:cNvPr id="130" name="1c44396db5da918770359d54f44bc857--vintage-cuba-poster-vintage.jpg" descr="1c44396db5da918770359d54f44bc857--vintage-cuba-poster-vintage.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6023461" y="959371"/>
            <a:ext cx="3407519" cy="5228214"/>
          </a:xfrm>
          <a:prstGeom prst="rect">
            <a:avLst/>
          </a:prstGeom>
          <a:ln w="12700">
            <a:miter lim="400000"/>
          </a:ln>
        </p:spPr>
      </p:pic>
      <p:pic>
        <p:nvPicPr>
          <p:cNvPr id="131" name="thumb2802.jpg" descr="thumb2802.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20259357" y="931662"/>
            <a:ext cx="3566759" cy="5338170"/>
          </a:xfrm>
          <a:prstGeom prst="rect">
            <a:avLst/>
          </a:prstGeom>
          <a:ln w="12700">
            <a:miter lim="400000"/>
          </a:ln>
        </p:spPr>
      </p:pic>
      <p:pic>
        <p:nvPicPr>
          <p:cNvPr id="132" name="7312308e88dcd09377b6cbe8b0047742.jpg" descr="7312308e88dcd09377b6cbe8b0047742.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1559984" y="931662"/>
            <a:ext cx="3520697" cy="5333800"/>
          </a:xfrm>
          <a:prstGeom prst="rect">
            <a:avLst/>
          </a:prstGeom>
          <a:ln w="12700">
            <a:miter lim="400000"/>
          </a:ln>
        </p:spPr>
      </p:pic>
      <p:pic>
        <p:nvPicPr>
          <p:cNvPr id="3" name="slide 1" descr="slide 1">
            <a:hlinkClick r:id="" action="ppaction://media"/>
            <a:extLst>
              <a:ext uri="{FF2B5EF4-FFF2-40B4-BE49-F238E27FC236}">
                <a16:creationId xmlns:a16="http://schemas.microsoft.com/office/drawing/2014/main" id="{FA12280A-CDF7-2441-ACF7-712AD646427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66800" y="959371"/>
            <a:ext cx="812800" cy="812800"/>
          </a:xfrm>
          <a:prstGeom prst="rect">
            <a:avLst/>
          </a:prstGeom>
        </p:spPr>
        <p:style>
          <a:lnRef idx="2">
            <a:schemeClr val="dk1">
              <a:shade val="50000"/>
            </a:schemeClr>
          </a:lnRef>
          <a:fillRef idx="1">
            <a:schemeClr val="dk1"/>
          </a:fillRef>
          <a:effectRef idx="0">
            <a:schemeClr val="dk1"/>
          </a:effectRef>
          <a:fontRef idx="minor">
            <a:schemeClr val="lt1"/>
          </a:fontRef>
        </p:style>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2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d3136-cu4.jpg" descr="d3136-cu4.jpg"/>
          <p:cNvPicPr>
            <a:picLocks noChangeAspect="1"/>
          </p:cNvPicPr>
          <p:nvPr/>
        </p:nvPicPr>
        <p:blipFill>
          <a:blip r:embed="rId5">
            <a:alphaModFix amt="9935"/>
          </a:blip>
          <a:stretch>
            <a:fillRect/>
          </a:stretch>
        </p:blipFill>
        <p:spPr>
          <a:xfrm>
            <a:off x="-121811" y="-602773"/>
            <a:ext cx="12838865" cy="17011496"/>
          </a:xfrm>
          <a:prstGeom prst="rect">
            <a:avLst/>
          </a:prstGeom>
          <a:ln w="12700">
            <a:miter lim="400000"/>
          </a:ln>
        </p:spPr>
      </p:pic>
      <p:pic>
        <p:nvPicPr>
          <p:cNvPr id="200" name="travel-cuba-smswscan00481.jpg" descr="travel-cuba-smswscan00481.jpg"/>
          <p:cNvPicPr>
            <a:picLocks noChangeAspect="1"/>
          </p:cNvPicPr>
          <p:nvPr/>
        </p:nvPicPr>
        <p:blipFill>
          <a:blip r:embed="rId6" cstate="screen">
            <a:alphaModFix amt="9323"/>
            <a:extLst>
              <a:ext uri="{28A0092B-C50C-407E-A947-70E740481C1C}">
                <a14:useLocalDpi xmlns:a14="http://schemas.microsoft.com/office/drawing/2010/main"/>
              </a:ext>
            </a:extLst>
          </a:blip>
          <a:srcRect/>
          <a:stretch>
            <a:fillRect/>
          </a:stretch>
        </p:blipFill>
        <p:spPr>
          <a:xfrm>
            <a:off x="12692564" y="-59532"/>
            <a:ext cx="11742750" cy="13835123"/>
          </a:xfrm>
          <a:prstGeom prst="rect">
            <a:avLst/>
          </a:prstGeom>
          <a:ln w="12700">
            <a:miter lim="400000"/>
          </a:ln>
        </p:spPr>
      </p:pic>
      <p:sp>
        <p:nvSpPr>
          <p:cNvPr id="201" name="“Certainly, Caribbean vacations are often marketed with the promise of sexual pleasure and for many Western male tourists are intimately entwined with notions of eroticized and sexually available local women.”"/>
          <p:cNvSpPr txBox="1"/>
          <p:nvPr/>
        </p:nvSpPr>
        <p:spPr>
          <a:xfrm>
            <a:off x="4373661" y="7008970"/>
            <a:ext cx="15636678" cy="37299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lnSpc>
                <a:spcPts val="6900"/>
              </a:lnSpc>
              <a:spcBef>
                <a:spcPts val="1200"/>
              </a:spcBef>
              <a:defRPr sz="4500">
                <a:solidFill>
                  <a:schemeClr val="accent6">
                    <a:hueOff val="-10521704"/>
                    <a:satOff val="-11099"/>
                    <a:lumOff val="-7127"/>
                  </a:schemeClr>
                </a:solidFill>
              </a:defRPr>
            </a:lvl1pPr>
          </a:lstStyle>
          <a:p>
            <a:r>
              <a:rPr dirty="0"/>
              <a:t>“Certainly, Caribbean vacations are often marketed with the promise of sexual pleasure and for many Western male tourists are intimately entwined with notions of eroticized and sexually available local women.”</a:t>
            </a:r>
          </a:p>
        </p:txBody>
      </p:sp>
      <p:grpSp>
        <p:nvGrpSpPr>
          <p:cNvPr id="204" name="Kamala_Kempadoo_med.jpg"/>
          <p:cNvGrpSpPr/>
          <p:nvPr/>
        </p:nvGrpSpPr>
        <p:grpSpPr>
          <a:xfrm>
            <a:off x="15162415" y="1580562"/>
            <a:ext cx="5799174" cy="4998394"/>
            <a:chOff x="0" y="0"/>
            <a:chExt cx="5799173" cy="4998392"/>
          </a:xfrm>
        </p:grpSpPr>
        <p:pic>
          <p:nvPicPr>
            <p:cNvPr id="203" name="Kamala_Kempadoo_med.jpg" descr="Kamala_Kempadoo_med.jpg"/>
            <p:cNvPicPr>
              <a:picLocks noChangeAspect="1"/>
            </p:cNvPicPr>
            <p:nvPr/>
          </p:nvPicPr>
          <p:blipFill>
            <a:blip r:embed="rId7"/>
            <a:stretch>
              <a:fillRect/>
            </a:stretch>
          </p:blipFill>
          <p:spPr>
            <a:xfrm>
              <a:off x="165100" y="114300"/>
              <a:ext cx="5468974" cy="4566593"/>
            </a:xfrm>
            <a:prstGeom prst="rect">
              <a:avLst/>
            </a:prstGeom>
            <a:ln>
              <a:noFill/>
            </a:ln>
            <a:effectLst/>
          </p:spPr>
        </p:pic>
        <p:pic>
          <p:nvPicPr>
            <p:cNvPr id="202" name="Kamala_Kempadoo_med.jpg" descr="Kamala_Kempadoo_med.jpg"/>
            <p:cNvPicPr>
              <a:picLocks/>
            </p:cNvPicPr>
            <p:nvPr/>
          </p:nvPicPr>
          <p:blipFill>
            <a:blip r:embed="rId8"/>
            <a:stretch>
              <a:fillRect/>
            </a:stretch>
          </p:blipFill>
          <p:spPr>
            <a:xfrm>
              <a:off x="0" y="0"/>
              <a:ext cx="5799174" cy="4998393"/>
            </a:xfrm>
            <a:prstGeom prst="rect">
              <a:avLst/>
            </a:prstGeom>
            <a:effectLst/>
          </p:spPr>
        </p:pic>
      </p:grpSp>
      <p:sp>
        <p:nvSpPr>
          <p:cNvPr id="205" name="Influencers: Kamala Kempadoo"/>
          <p:cNvSpPr txBox="1"/>
          <p:nvPr/>
        </p:nvSpPr>
        <p:spPr>
          <a:xfrm>
            <a:off x="3228993" y="1754949"/>
            <a:ext cx="8665211" cy="845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Influencers: Kamala Kempadoo</a:t>
            </a:r>
          </a:p>
        </p:txBody>
      </p:sp>
      <p:pic>
        <p:nvPicPr>
          <p:cNvPr id="2" name="slide 10" descr="slide 10">
            <a:hlinkClick r:id="" action="ppaction://media"/>
            <a:extLst>
              <a:ext uri="{FF2B5EF4-FFF2-40B4-BE49-F238E27FC236}">
                <a16:creationId xmlns:a16="http://schemas.microsoft.com/office/drawing/2014/main" id="{DF182345-AC96-EC47-BAC4-C5E2654D4DA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228993" y="2924629"/>
            <a:ext cx="812800" cy="812800"/>
          </a:xfrm>
          <a:prstGeom prst="rect">
            <a:avLst/>
          </a:prstGeom>
        </p:spPr>
        <p:style>
          <a:lnRef idx="2">
            <a:schemeClr val="dk1">
              <a:shade val="50000"/>
            </a:schemeClr>
          </a:lnRef>
          <a:fillRef idx="1">
            <a:schemeClr val="dk1"/>
          </a:fillRef>
          <a:effectRef idx="0">
            <a:schemeClr val="dk1"/>
          </a:effectRef>
          <a:fontRef idx="minor">
            <a:schemeClr val="lt1"/>
          </a:fontRef>
        </p:style>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9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onclusion"/>
          <p:cNvSpPr txBox="1">
            <a:spLocks noGrp="1"/>
          </p:cNvSpPr>
          <p:nvPr>
            <p:ph type="title"/>
          </p:nvPr>
        </p:nvSpPr>
        <p:spPr>
          <a:prstGeom prst="rect">
            <a:avLst/>
          </a:prstGeom>
        </p:spPr>
        <p:txBody>
          <a:bodyPr/>
          <a:lstStyle/>
          <a:p>
            <a:r>
              <a:t>Conclusion</a:t>
            </a:r>
          </a:p>
        </p:txBody>
      </p:sp>
      <p:sp>
        <p:nvSpPr>
          <p:cNvPr id="210" name="These classic travel images of the past continue to be powerful force."/>
          <p:cNvSpPr txBox="1">
            <a:spLocks noGrp="1"/>
          </p:cNvSpPr>
          <p:nvPr>
            <p:ph type="body" sz="half" idx="1"/>
          </p:nvPr>
        </p:nvSpPr>
        <p:spPr>
          <a:xfrm>
            <a:off x="1060605" y="4063348"/>
            <a:ext cx="10136871" cy="9372601"/>
          </a:xfrm>
          <a:prstGeom prst="rect">
            <a:avLst/>
          </a:prstGeom>
        </p:spPr>
        <p:txBody>
          <a:bodyPr/>
          <a:lstStyle>
            <a:lvl1pPr marL="0" indent="0">
              <a:spcBef>
                <a:spcPts val="5900"/>
              </a:spcBef>
              <a:buSzTx/>
              <a:buFontTx/>
              <a:buNone/>
              <a:defRPr sz="5000">
                <a:latin typeface="+mn-lt"/>
                <a:ea typeface="+mn-ea"/>
                <a:cs typeface="+mn-cs"/>
                <a:sym typeface="Helvetica Neue Light"/>
              </a:defRPr>
            </a:lvl1pPr>
          </a:lstStyle>
          <a:p>
            <a:r>
              <a:t>These classic travel images of the past continue to be powerful force.</a:t>
            </a:r>
          </a:p>
        </p:txBody>
      </p:sp>
      <p:pic>
        <p:nvPicPr>
          <p:cNvPr id="211" name="caribbean-limbo-dancer-vintage-airline-travel-poster-retro-graphics.jpg" descr="caribbean-limbo-dancer-vintage-airline-travel-poster-retro-graphics.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982567" y="0"/>
            <a:ext cx="11148972" cy="13716000"/>
          </a:xfrm>
          <a:prstGeom prst="rect">
            <a:avLst/>
          </a:prstGeom>
          <a:ln w="12700">
            <a:miter lim="400000"/>
          </a:ln>
        </p:spPr>
      </p:pic>
      <p:pic>
        <p:nvPicPr>
          <p:cNvPr id="2" name="slide 11" descr="slide 11">
            <a:hlinkClick r:id="" action="ppaction://media"/>
            <a:extLst>
              <a:ext uri="{FF2B5EF4-FFF2-40B4-BE49-F238E27FC236}">
                <a16:creationId xmlns:a16="http://schemas.microsoft.com/office/drawing/2014/main" id="{FEF4086C-ADE9-B341-AA10-3EDD8990CF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4148" y="6423891"/>
            <a:ext cx="812800" cy="812800"/>
          </a:xfrm>
          <a:prstGeom prst="rect">
            <a:avLst/>
          </a:prstGeom>
        </p:spPr>
        <p:style>
          <a:lnRef idx="2">
            <a:schemeClr val="dk1">
              <a:shade val="50000"/>
            </a:schemeClr>
          </a:lnRef>
          <a:fillRef idx="1">
            <a:schemeClr val="dk1"/>
          </a:fillRef>
          <a:effectRef idx="0">
            <a:schemeClr val="dk1"/>
          </a:effectRef>
          <a:fontRef idx="minor">
            <a:schemeClr val="lt1"/>
          </a:fontRef>
        </p:style>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04936B01-FD2A-DE4A-B219-6E8EC7AE3AF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91206" y="778409"/>
            <a:ext cx="15001587" cy="12159181"/>
          </a:xfrm>
          <a:prstGeom prst="rect">
            <a:avLst/>
          </a:prstGeom>
        </p:spPr>
      </p:pic>
    </p:spTree>
    <p:extLst>
      <p:ext uri="{BB962C8B-B14F-4D97-AF65-F5344CB8AC3E}">
        <p14:creationId xmlns:p14="http://schemas.microsoft.com/office/powerpoint/2010/main" val="126179101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A5924301-3584-0C45-BC92-EC60DC0475A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74205" y="2024743"/>
            <a:ext cx="16860332" cy="4833257"/>
          </a:xfrm>
          <a:prstGeom prst="rect">
            <a:avLst/>
          </a:prstGeom>
        </p:spPr>
      </p:pic>
    </p:spTree>
    <p:extLst>
      <p:ext uri="{BB962C8B-B14F-4D97-AF65-F5344CB8AC3E}">
        <p14:creationId xmlns:p14="http://schemas.microsoft.com/office/powerpoint/2010/main" val="28580542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d3136-cu4.jpg" descr="d3136-cu4.jpg"/>
          <p:cNvPicPr>
            <a:picLocks noChangeAspect="1"/>
          </p:cNvPicPr>
          <p:nvPr/>
        </p:nvPicPr>
        <p:blipFill rotWithShape="1">
          <a:blip r:embed="rId5" cstate="screen">
            <a:alphaModFix amt="9935"/>
            <a:extLst>
              <a:ext uri="{28A0092B-C50C-407E-A947-70E740481C1C}">
                <a14:useLocalDpi xmlns:a14="http://schemas.microsoft.com/office/drawing/2010/main"/>
              </a:ext>
            </a:extLst>
          </a:blip>
          <a:srcRect l="-1"/>
          <a:stretch/>
        </p:blipFill>
        <p:spPr>
          <a:xfrm>
            <a:off x="-121810" y="-59533"/>
            <a:ext cx="12814373" cy="13835123"/>
          </a:xfrm>
          <a:prstGeom prst="rect">
            <a:avLst/>
          </a:prstGeom>
          <a:ln w="12700">
            <a:miter lim="400000"/>
          </a:ln>
        </p:spPr>
      </p:pic>
      <p:pic>
        <p:nvPicPr>
          <p:cNvPr id="137" name="travel-cuba-smswscan00481.jpg" descr="travel-cuba-smswscan00481.jpg"/>
          <p:cNvPicPr>
            <a:picLocks noChangeAspect="1"/>
          </p:cNvPicPr>
          <p:nvPr/>
        </p:nvPicPr>
        <p:blipFill>
          <a:blip r:embed="rId6" cstate="screen">
            <a:alphaModFix amt="9323"/>
            <a:extLst>
              <a:ext uri="{28A0092B-C50C-407E-A947-70E740481C1C}">
                <a14:useLocalDpi xmlns:a14="http://schemas.microsoft.com/office/drawing/2010/main"/>
              </a:ext>
            </a:extLst>
          </a:blip>
          <a:srcRect/>
          <a:stretch>
            <a:fillRect/>
          </a:stretch>
        </p:blipFill>
        <p:spPr>
          <a:xfrm>
            <a:off x="12692563" y="-59532"/>
            <a:ext cx="11742751" cy="13835123"/>
          </a:xfrm>
          <a:prstGeom prst="rect">
            <a:avLst/>
          </a:prstGeom>
          <a:ln w="12700">
            <a:miter lim="400000"/>
          </a:ln>
        </p:spPr>
      </p:pic>
      <p:sp>
        <p:nvSpPr>
          <p:cNvPr id="138" name="–Quoted from Catherine Palmer’s Essay: Tourism and Colonialism"/>
          <p:cNvSpPr txBox="1">
            <a:spLocks noGrp="1"/>
          </p:cNvSpPr>
          <p:nvPr>
            <p:ph type="body" idx="13"/>
          </p:nvPr>
        </p:nvSpPr>
        <p:spPr>
          <a:prstGeom prst="rect">
            <a:avLst/>
          </a:prstGeom>
        </p:spPr>
        <p:txBody>
          <a:bodyPr/>
          <a:lstStyle/>
          <a:p>
            <a:r>
              <a:t>–Quoted from Catherine Palmer’s Essay: </a:t>
            </a:r>
            <a:r>
              <a:rPr i="1">
                <a:latin typeface="Helvetica Neue"/>
                <a:ea typeface="Helvetica Neue"/>
                <a:cs typeface="Helvetica Neue"/>
                <a:sym typeface="Helvetica Neue"/>
              </a:rPr>
              <a:t>Tourism and Colonialism</a:t>
            </a:r>
          </a:p>
        </p:txBody>
      </p:sp>
      <p:sp>
        <p:nvSpPr>
          <p:cNvPr id="139" name="“For decades destinations [in the Caribbean] have been saddled with images of smiling natives, often [scantily clad], shuffling under limbo bars with frothy fruit and rum drinks, much to the delight of the world’s jet setters…”"/>
          <p:cNvSpPr txBox="1">
            <a:spLocks noGrp="1"/>
          </p:cNvSpPr>
          <p:nvPr>
            <p:ph type="body" idx="14"/>
          </p:nvPr>
        </p:nvSpPr>
        <p:spPr>
          <a:xfrm>
            <a:off x="4484137" y="3733964"/>
            <a:ext cx="15428426" cy="4398971"/>
          </a:xfrm>
          <a:prstGeom prst="rect">
            <a:avLst/>
          </a:prstGeom>
        </p:spPr>
        <p:txBody>
          <a:bodyPr/>
          <a:lstStyle/>
          <a:p>
            <a:r>
              <a:rPr dirty="0"/>
              <a:t>“For decades destinations [in the Caribbean] have been saddled with images of smiling natives, often [scantily clad], shuffling under limbo bars with frothy fruit and rum drinks, much to the delight of the world’s jet setters…”</a:t>
            </a:r>
          </a:p>
        </p:txBody>
      </p:sp>
      <p:pic>
        <p:nvPicPr>
          <p:cNvPr id="2" name="slide 2" descr="slide 2">
            <a:hlinkClick r:id="" action="ppaction://media"/>
            <a:extLst>
              <a:ext uri="{FF2B5EF4-FFF2-40B4-BE49-F238E27FC236}">
                <a16:creationId xmlns:a16="http://schemas.microsoft.com/office/drawing/2014/main" id="{F8E8ACA1-F049-3446-A991-9322572CC4B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81200" y="1333177"/>
            <a:ext cx="812800" cy="812800"/>
          </a:xfrm>
          <a:prstGeom prst="rect">
            <a:avLst/>
          </a:prstGeom>
        </p:spPr>
        <p:style>
          <a:lnRef idx="2">
            <a:schemeClr val="dk1">
              <a:shade val="50000"/>
            </a:schemeClr>
          </a:lnRef>
          <a:fillRef idx="1">
            <a:schemeClr val="dk1"/>
          </a:fillRef>
          <a:effectRef idx="0">
            <a:schemeClr val="dk1"/>
          </a:effectRef>
          <a:fontRef idx="minor">
            <a:schemeClr val="lt1"/>
          </a:fontRef>
        </p:style>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8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Research Questions: What are we looking at?"/>
          <p:cNvSpPr txBox="1">
            <a:spLocks noGrp="1"/>
          </p:cNvSpPr>
          <p:nvPr>
            <p:ph type="ctrTitle"/>
          </p:nvPr>
        </p:nvSpPr>
        <p:spPr>
          <a:xfrm>
            <a:off x="1066800" y="1854200"/>
            <a:ext cx="9385204" cy="4470400"/>
          </a:xfrm>
          <a:prstGeom prst="rect">
            <a:avLst/>
          </a:prstGeom>
        </p:spPr>
        <p:txBody>
          <a:bodyPr/>
          <a:lstStyle/>
          <a:p>
            <a:r>
              <a:rPr dirty="0"/>
              <a:t>Research Questions: What are we looking at?</a:t>
            </a:r>
          </a:p>
        </p:txBody>
      </p:sp>
      <p:sp>
        <p:nvSpPr>
          <p:cNvPr id="144" name="What, exactly, do these images represent? And, how have these classic advertisements perpetuated problematic ideas of fantasy and the exotic impacting the commoditization of humans in the sex tourism trade?"/>
          <p:cNvSpPr txBox="1">
            <a:spLocks noGrp="1"/>
          </p:cNvSpPr>
          <p:nvPr>
            <p:ph type="subTitle" sz="quarter" idx="1"/>
          </p:nvPr>
        </p:nvSpPr>
        <p:spPr>
          <a:xfrm>
            <a:off x="1066800" y="7048500"/>
            <a:ext cx="9568232" cy="3306478"/>
          </a:xfrm>
          <a:prstGeom prst="rect">
            <a:avLst/>
          </a:prstGeom>
        </p:spPr>
        <p:txBody>
          <a:bodyPr/>
          <a:lstStyle>
            <a:lvl1pPr>
              <a:spcBef>
                <a:spcPts val="4200"/>
              </a:spcBef>
            </a:lvl1pPr>
          </a:lstStyle>
          <a:p>
            <a:r>
              <a:rPr dirty="0"/>
              <a:t>What, exactly,</a:t>
            </a:r>
            <a:r>
              <a:rPr lang="en-US" dirty="0"/>
              <a:t> </a:t>
            </a:r>
            <a:r>
              <a:rPr dirty="0"/>
              <a:t>do these images represent? And, how have these classic advertisements perpetuated problematic ideas of fantasy and the exotic impacting the commoditization of humans in the sex tourism trade?</a:t>
            </a:r>
          </a:p>
        </p:txBody>
      </p:sp>
      <p:pic>
        <p:nvPicPr>
          <p:cNvPr id="145" name="caribbean-limbo-dancer-vintage-airline-travel-poster-retro-graphics.jpg" descr="caribbean-limbo-dancer-vintage-airline-travel-poster-retro-graphics.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016259" y="0"/>
            <a:ext cx="11148972" cy="13716000"/>
          </a:xfrm>
          <a:prstGeom prst="rect">
            <a:avLst/>
          </a:prstGeom>
          <a:ln w="12700">
            <a:miter lim="400000"/>
          </a:ln>
        </p:spPr>
      </p:pic>
      <p:pic>
        <p:nvPicPr>
          <p:cNvPr id="2" name="slide 3" descr="slide 3">
            <a:hlinkClick r:id="" action="ppaction://media"/>
            <a:extLst>
              <a:ext uri="{FF2B5EF4-FFF2-40B4-BE49-F238E27FC236}">
                <a16:creationId xmlns:a16="http://schemas.microsoft.com/office/drawing/2014/main" id="{EF3789E3-959D-BB4F-81A9-FB7C4E488D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8769" y="1447800"/>
            <a:ext cx="812800" cy="812800"/>
          </a:xfrm>
          <a:prstGeom prst="rect">
            <a:avLst/>
          </a:prstGeom>
        </p:spPr>
        <p:style>
          <a:lnRef idx="2">
            <a:schemeClr val="dk1">
              <a:shade val="50000"/>
            </a:schemeClr>
          </a:lnRef>
          <a:fillRef idx="1">
            <a:schemeClr val="dk1"/>
          </a:fillRef>
          <a:effectRef idx="0">
            <a:schemeClr val="dk1"/>
          </a:effectRef>
          <a:fontRef idx="minor">
            <a:schemeClr val="lt1"/>
          </a:fontRef>
        </p:style>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3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7312308e88dcd09377b6cbe8b0047742.jpg" descr="7312308e88dcd09377b6cbe8b0047742.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9187253" y="1238181"/>
            <a:ext cx="6760382" cy="10241873"/>
          </a:xfrm>
          <a:prstGeom prst="rect">
            <a:avLst/>
          </a:prstGeom>
          <a:ln w="12700">
            <a:miter lim="400000"/>
          </a:ln>
        </p:spPr>
      </p:pic>
      <p:pic>
        <p:nvPicPr>
          <p:cNvPr id="150" name="1x1.jpeg" descr="1x1.jpe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894097" y="1274709"/>
            <a:ext cx="6978122" cy="10241598"/>
          </a:xfrm>
          <a:prstGeom prst="rect">
            <a:avLst/>
          </a:prstGeom>
          <a:ln w="12700">
            <a:miter lim="400000"/>
          </a:ln>
        </p:spPr>
      </p:pic>
      <p:pic>
        <p:nvPicPr>
          <p:cNvPr id="151" name="71efvF4HFeL.jpg" descr="71efvF4HFeL.jpg"/>
          <p:cNvPicPr>
            <a:picLocks noChangeAspect="1"/>
          </p:cNvPicPr>
          <p:nvPr/>
        </p:nvPicPr>
        <p:blipFill>
          <a:blip r:embed="rId7"/>
          <a:stretch>
            <a:fillRect/>
          </a:stretch>
        </p:blipFill>
        <p:spPr>
          <a:xfrm>
            <a:off x="16262525" y="1238311"/>
            <a:ext cx="6641038" cy="10241497"/>
          </a:xfrm>
          <a:prstGeom prst="rect">
            <a:avLst/>
          </a:prstGeom>
          <a:ln w="12700">
            <a:miter lim="400000"/>
          </a:ln>
        </p:spPr>
      </p:pic>
      <p:sp>
        <p:nvSpPr>
          <p:cNvPr id="152" name="Circle"/>
          <p:cNvSpPr/>
          <p:nvPr/>
        </p:nvSpPr>
        <p:spPr>
          <a:xfrm>
            <a:off x="2246138" y="1667686"/>
            <a:ext cx="1270001" cy="1270001"/>
          </a:xfrm>
          <a:prstGeom prst="ellipse">
            <a:avLst/>
          </a:prstGeom>
          <a:solidFill>
            <a:srgbClr val="FFFFFF"/>
          </a:solidFill>
          <a:ln w="12700">
            <a:solidFill>
              <a:srgbClr val="9A9A9A"/>
            </a:solidFill>
            <a:miter lim="400000"/>
          </a:ln>
        </p:spPr>
        <p:txBody>
          <a:bodyPr lIns="50800" tIns="50800" rIns="50800" bIns="50800" anchor="ctr"/>
          <a:lstStyle/>
          <a:p>
            <a:endParaRPr/>
          </a:p>
        </p:txBody>
      </p:sp>
      <p:sp>
        <p:nvSpPr>
          <p:cNvPr id="153" name="Circle"/>
          <p:cNvSpPr/>
          <p:nvPr/>
        </p:nvSpPr>
        <p:spPr>
          <a:xfrm>
            <a:off x="9881897" y="1667686"/>
            <a:ext cx="1270001" cy="1270001"/>
          </a:xfrm>
          <a:prstGeom prst="ellipse">
            <a:avLst/>
          </a:prstGeom>
          <a:solidFill>
            <a:srgbClr val="FFFFFF"/>
          </a:solidFill>
          <a:ln w="12700">
            <a:solidFill>
              <a:srgbClr val="9A9A9A"/>
            </a:solidFill>
            <a:miter lim="400000"/>
          </a:ln>
        </p:spPr>
        <p:txBody>
          <a:bodyPr lIns="50800" tIns="50800" rIns="50800" bIns="50800" anchor="ctr"/>
          <a:lstStyle/>
          <a:p>
            <a:endParaRPr/>
          </a:p>
        </p:txBody>
      </p:sp>
      <p:sp>
        <p:nvSpPr>
          <p:cNvPr id="154" name="Circle"/>
          <p:cNvSpPr/>
          <p:nvPr/>
        </p:nvSpPr>
        <p:spPr>
          <a:xfrm>
            <a:off x="16566547" y="1667686"/>
            <a:ext cx="1270001" cy="1270001"/>
          </a:xfrm>
          <a:prstGeom prst="ellipse">
            <a:avLst/>
          </a:prstGeom>
          <a:solidFill>
            <a:srgbClr val="FFFFFF"/>
          </a:solidFill>
          <a:ln w="12700">
            <a:solidFill>
              <a:srgbClr val="9A9A9A"/>
            </a:solidFill>
            <a:miter lim="400000"/>
          </a:ln>
        </p:spPr>
        <p:txBody>
          <a:bodyPr lIns="50800" tIns="50800" rIns="50800" bIns="50800" anchor="ctr"/>
          <a:lstStyle/>
          <a:p>
            <a:endParaRPr/>
          </a:p>
        </p:txBody>
      </p:sp>
      <p:sp>
        <p:nvSpPr>
          <p:cNvPr id="155" name="1"/>
          <p:cNvSpPr txBox="1"/>
          <p:nvPr/>
        </p:nvSpPr>
        <p:spPr>
          <a:xfrm>
            <a:off x="2647458" y="1880095"/>
            <a:ext cx="467361" cy="845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a:t>
            </a:r>
          </a:p>
        </p:txBody>
      </p:sp>
      <p:sp>
        <p:nvSpPr>
          <p:cNvPr id="156" name="2"/>
          <p:cNvSpPr txBox="1"/>
          <p:nvPr/>
        </p:nvSpPr>
        <p:spPr>
          <a:xfrm>
            <a:off x="10283217" y="1880095"/>
            <a:ext cx="467361" cy="845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2</a:t>
            </a:r>
          </a:p>
        </p:txBody>
      </p:sp>
      <p:sp>
        <p:nvSpPr>
          <p:cNvPr id="157" name="3"/>
          <p:cNvSpPr txBox="1"/>
          <p:nvPr/>
        </p:nvSpPr>
        <p:spPr>
          <a:xfrm>
            <a:off x="16967867" y="1880095"/>
            <a:ext cx="467361" cy="845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3</a:t>
            </a:r>
          </a:p>
        </p:txBody>
      </p:sp>
      <p:pic>
        <p:nvPicPr>
          <p:cNvPr id="2" name="slide 4" descr="slide 4">
            <a:hlinkClick r:id="" action="ppaction://media"/>
            <a:extLst>
              <a:ext uri="{FF2B5EF4-FFF2-40B4-BE49-F238E27FC236}">
                <a16:creationId xmlns:a16="http://schemas.microsoft.com/office/drawing/2014/main" id="{0061EE1A-1355-5E42-AF07-7F2C96008B8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07378" y="12034891"/>
            <a:ext cx="812800" cy="812800"/>
          </a:xfrm>
          <a:prstGeom prst="rect">
            <a:avLst/>
          </a:prstGeom>
        </p:spPr>
        <p:style>
          <a:lnRef idx="2">
            <a:schemeClr val="dk1">
              <a:shade val="50000"/>
            </a:schemeClr>
          </a:lnRef>
          <a:fillRef idx="1">
            <a:schemeClr val="dk1"/>
          </a:fillRef>
          <a:effectRef idx="0">
            <a:schemeClr val="dk1"/>
          </a:effectRef>
          <a:fontRef idx="minor">
            <a:schemeClr val="lt1"/>
          </a:fontRef>
        </p:style>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1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caribbean-islands-map-fresh-design-croix-virgin-simple-decoration-the-and-best-united-states-south-carolina-county-capitals-population-usa-cities-physical-canada-time-970x443.jpg" descr="caribbean-islands-map-fresh-design-croix-virgin-simple-decoration-the-and-best-united-states-south-carolina-county-capitals-population-usa-cities-physical-canada-time-970x443.jpg"/>
          <p:cNvPicPr>
            <a:picLocks noChangeAspect="1"/>
          </p:cNvPicPr>
          <p:nvPr/>
        </p:nvPicPr>
        <p:blipFill>
          <a:blip r:embed="rId5"/>
          <a:stretch>
            <a:fillRect/>
          </a:stretch>
        </p:blipFill>
        <p:spPr>
          <a:xfrm>
            <a:off x="-8111" y="-76387"/>
            <a:ext cx="24400222" cy="11143607"/>
          </a:xfrm>
          <a:prstGeom prst="rect">
            <a:avLst/>
          </a:prstGeom>
          <a:ln w="12700">
            <a:miter lim="400000"/>
          </a:ln>
        </p:spPr>
      </p:pic>
      <p:sp>
        <p:nvSpPr>
          <p:cNvPr id="162" name="Tourism is one of the Caribbean’s oldest businesses, however, all instances of colonialism are unique; but share common characteristics (N. Thomas)"/>
          <p:cNvSpPr txBox="1"/>
          <p:nvPr/>
        </p:nvSpPr>
        <p:spPr>
          <a:xfrm>
            <a:off x="4169850" y="11688977"/>
            <a:ext cx="16044300" cy="12309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700"/>
            </a:lvl1pPr>
          </a:lstStyle>
          <a:p>
            <a:r>
              <a:t>Tourism is one of the Caribbean’s oldest businesses, however, all instances of colonialism are unique; but share common characteristics (N. Thomas)</a:t>
            </a:r>
          </a:p>
        </p:txBody>
      </p:sp>
      <p:pic>
        <p:nvPicPr>
          <p:cNvPr id="2" name="slide 5" descr="slide 5">
            <a:hlinkClick r:id="" action="ppaction://media"/>
            <a:extLst>
              <a:ext uri="{FF2B5EF4-FFF2-40B4-BE49-F238E27FC236}">
                <a16:creationId xmlns:a16="http://schemas.microsoft.com/office/drawing/2014/main" id="{DF646829-CCA2-E94B-B947-9A37105FDE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44320" y="11898062"/>
            <a:ext cx="812800" cy="812800"/>
          </a:xfrm>
          <a:prstGeom prst="rect">
            <a:avLst/>
          </a:prstGeom>
        </p:spPr>
        <p:style>
          <a:lnRef idx="2">
            <a:schemeClr val="dk1">
              <a:shade val="50000"/>
            </a:schemeClr>
          </a:lnRef>
          <a:fillRef idx="1">
            <a:schemeClr val="dk1"/>
          </a:fillRef>
          <a:effectRef idx="0">
            <a:schemeClr val="dk1"/>
          </a:effectRef>
          <a:fontRef idx="minor">
            <a:schemeClr val="lt1"/>
          </a:fontRef>
        </p:style>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Artifact:…"/>
          <p:cNvSpPr txBox="1">
            <a:spLocks noGrp="1"/>
          </p:cNvSpPr>
          <p:nvPr>
            <p:ph type="title"/>
          </p:nvPr>
        </p:nvSpPr>
        <p:spPr>
          <a:prstGeom prst="rect">
            <a:avLst/>
          </a:prstGeom>
        </p:spPr>
        <p:txBody>
          <a:bodyPr/>
          <a:lstStyle/>
          <a:p>
            <a:r>
              <a:rPr dirty="0"/>
              <a:t>Artifact:</a:t>
            </a:r>
          </a:p>
          <a:p>
            <a:r>
              <a:rPr dirty="0"/>
              <a:t>British West Indi</a:t>
            </a:r>
            <a:r>
              <a:rPr lang="en-US" dirty="0"/>
              <a:t>es</a:t>
            </a:r>
            <a:r>
              <a:rPr dirty="0"/>
              <a:t> Airways</a:t>
            </a:r>
          </a:p>
          <a:p>
            <a:r>
              <a:rPr dirty="0"/>
              <a:t>“The Airline of the Caribbean”</a:t>
            </a:r>
          </a:p>
        </p:txBody>
      </p:sp>
      <p:sp>
        <p:nvSpPr>
          <p:cNvPr id="167" name="BWIA travel poster circa 1960 as direct flights began to/from US and Europe…"/>
          <p:cNvSpPr txBox="1">
            <a:spLocks noGrp="1"/>
          </p:cNvSpPr>
          <p:nvPr>
            <p:ph type="body" sz="quarter" idx="1"/>
          </p:nvPr>
        </p:nvSpPr>
        <p:spPr>
          <a:xfrm>
            <a:off x="1066800" y="7213600"/>
            <a:ext cx="8969312" cy="5639040"/>
          </a:xfrm>
          <a:prstGeom prst="rect">
            <a:avLst/>
          </a:prstGeom>
        </p:spPr>
        <p:txBody>
          <a:bodyPr/>
          <a:lstStyle/>
          <a:p>
            <a:pPr>
              <a:spcBef>
                <a:spcPts val="4200"/>
              </a:spcBef>
            </a:pPr>
            <a:r>
              <a:rPr dirty="0"/>
              <a:t>BWIA travel poster circa 1960 as direct flights began to/from US and Europe</a:t>
            </a:r>
          </a:p>
          <a:p>
            <a:pPr>
              <a:spcBef>
                <a:spcPts val="4200"/>
              </a:spcBef>
            </a:pPr>
            <a:r>
              <a:rPr dirty="0"/>
              <a:t>Ambiguous skin tone</a:t>
            </a:r>
          </a:p>
          <a:p>
            <a:pPr>
              <a:spcBef>
                <a:spcPts val="4200"/>
              </a:spcBef>
            </a:pPr>
            <a:r>
              <a:rPr dirty="0"/>
              <a:t>Bikini top | fruit bowl hat</a:t>
            </a:r>
          </a:p>
          <a:p>
            <a:pPr>
              <a:spcBef>
                <a:spcPts val="4200"/>
              </a:spcBef>
            </a:pPr>
            <a:endParaRPr dirty="0"/>
          </a:p>
        </p:txBody>
      </p:sp>
      <p:pic>
        <p:nvPicPr>
          <p:cNvPr id="168" name="caribbean-limbo-dancer-vintage-airline-travel-poster-retro-graphics.jpg" descr="caribbean-limbo-dancer-vintage-airline-travel-poster-retro-graphics.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016259" y="0"/>
            <a:ext cx="11148972" cy="13716000"/>
          </a:xfrm>
          <a:prstGeom prst="rect">
            <a:avLst/>
          </a:prstGeom>
          <a:ln w="12700">
            <a:miter lim="400000"/>
          </a:ln>
        </p:spPr>
      </p:pic>
      <p:pic>
        <p:nvPicPr>
          <p:cNvPr id="2" name="slide 6" descr="slide 6">
            <a:hlinkClick r:id="" action="ppaction://media"/>
            <a:extLst>
              <a:ext uri="{FF2B5EF4-FFF2-40B4-BE49-F238E27FC236}">
                <a16:creationId xmlns:a16="http://schemas.microsoft.com/office/drawing/2014/main" id="{1C4FE591-2B84-454F-9646-6C00A87DEA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18769" y="1232662"/>
            <a:ext cx="812800" cy="812800"/>
          </a:xfrm>
          <a:prstGeom prst="rect">
            <a:avLst/>
          </a:prstGeom>
        </p:spPr>
        <p:style>
          <a:lnRef idx="2">
            <a:schemeClr val="dk1">
              <a:shade val="50000"/>
            </a:schemeClr>
          </a:lnRef>
          <a:fillRef idx="1">
            <a:schemeClr val="dk1"/>
          </a:fillRef>
          <a:effectRef idx="0">
            <a:schemeClr val="dk1"/>
          </a:effectRef>
          <a:fontRef idx="minor">
            <a:schemeClr val="lt1"/>
          </a:fontRef>
        </p:style>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6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p-and-o.jpg" descr="p-and-o.jpg"/>
          <p:cNvPicPr>
            <a:picLocks noChangeAspect="1"/>
          </p:cNvPicPr>
          <p:nvPr/>
        </p:nvPicPr>
        <p:blipFill>
          <a:blip r:embed="rId5"/>
          <a:stretch>
            <a:fillRect/>
          </a:stretch>
        </p:blipFill>
        <p:spPr>
          <a:xfrm>
            <a:off x="-6001" y="-10496"/>
            <a:ext cx="10600200" cy="13736993"/>
          </a:xfrm>
          <a:prstGeom prst="rect">
            <a:avLst/>
          </a:prstGeom>
          <a:ln w="12700">
            <a:miter lim="400000"/>
          </a:ln>
        </p:spPr>
      </p:pic>
      <p:grpSp>
        <p:nvGrpSpPr>
          <p:cNvPr id="173" name="MiroslavSasek10.jpg"/>
          <p:cNvGrpSpPr/>
          <p:nvPr/>
        </p:nvGrpSpPr>
        <p:grpSpPr>
          <a:xfrm>
            <a:off x="11250073" y="6867943"/>
            <a:ext cx="9813928" cy="5739413"/>
            <a:chOff x="0" y="0"/>
            <a:chExt cx="9813927" cy="5739411"/>
          </a:xfrm>
        </p:grpSpPr>
        <p:pic>
          <p:nvPicPr>
            <p:cNvPr id="172" name="MiroslavSasek10.jpg" descr="MiroslavSasek10.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50799" y="50799"/>
              <a:ext cx="9712329" cy="5637813"/>
            </a:xfrm>
            <a:prstGeom prst="rect">
              <a:avLst/>
            </a:prstGeom>
            <a:ln>
              <a:noFill/>
            </a:ln>
            <a:effectLst/>
          </p:spPr>
        </p:pic>
        <p:pic>
          <p:nvPicPr>
            <p:cNvPr id="171" name="MiroslavSasek10.jpg" descr="MiroslavSasek10.jpg"/>
            <p:cNvPicPr>
              <a:picLocks/>
            </p:cNvPicPr>
            <p:nvPr/>
          </p:nvPicPr>
          <p:blipFill>
            <a:blip r:embed="rId7"/>
            <a:stretch>
              <a:fillRect/>
            </a:stretch>
          </p:blipFill>
          <p:spPr>
            <a:xfrm>
              <a:off x="0" y="0"/>
              <a:ext cx="9813928" cy="5739412"/>
            </a:xfrm>
            <a:prstGeom prst="rect">
              <a:avLst/>
            </a:prstGeom>
            <a:effectLst/>
          </p:spPr>
        </p:pic>
      </p:grpSp>
      <p:grpSp>
        <p:nvGrpSpPr>
          <p:cNvPr id="176" name="55e5411283296c66d85ce25a656b4026.jpg"/>
          <p:cNvGrpSpPr/>
          <p:nvPr/>
        </p:nvGrpSpPr>
        <p:grpSpPr>
          <a:xfrm>
            <a:off x="11242424" y="832019"/>
            <a:ext cx="4315876" cy="5901895"/>
            <a:chOff x="0" y="0"/>
            <a:chExt cx="4315875" cy="5901894"/>
          </a:xfrm>
        </p:grpSpPr>
        <p:pic>
          <p:nvPicPr>
            <p:cNvPr id="175" name="55e5411283296c66d85ce25a656b4026.jpg" descr="55e5411283296c66d85ce25a656b4026.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50799" y="50800"/>
              <a:ext cx="4214277" cy="5800294"/>
            </a:xfrm>
            <a:prstGeom prst="rect">
              <a:avLst/>
            </a:prstGeom>
            <a:ln>
              <a:noFill/>
            </a:ln>
            <a:effectLst/>
          </p:spPr>
        </p:pic>
        <p:pic>
          <p:nvPicPr>
            <p:cNvPr id="174" name="55e5411283296c66d85ce25a656b4026.jpg" descr="55e5411283296c66d85ce25a656b4026.jpg"/>
            <p:cNvPicPr>
              <a:picLocks/>
            </p:cNvPicPr>
            <p:nvPr/>
          </p:nvPicPr>
          <p:blipFill>
            <a:blip r:embed="rId9"/>
            <a:stretch>
              <a:fillRect/>
            </a:stretch>
          </p:blipFill>
          <p:spPr>
            <a:xfrm>
              <a:off x="-1" y="0"/>
              <a:ext cx="4315877" cy="5901895"/>
            </a:xfrm>
            <a:prstGeom prst="rect">
              <a:avLst/>
            </a:prstGeom>
            <a:effectLst/>
          </p:spPr>
        </p:pic>
      </p:grpSp>
      <p:sp>
        <p:nvSpPr>
          <p:cNvPr id="177" name="Mid-Century Travel…"/>
          <p:cNvSpPr txBox="1"/>
          <p:nvPr/>
        </p:nvSpPr>
        <p:spPr>
          <a:xfrm>
            <a:off x="15956233" y="2608958"/>
            <a:ext cx="7765147" cy="36995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4300"/>
            </a:pPr>
            <a:r>
              <a:t>Mid-Century Travel </a:t>
            </a:r>
          </a:p>
          <a:p>
            <a:pPr algn="l">
              <a:defRPr sz="4300"/>
            </a:pPr>
            <a:r>
              <a:t>Graphic Design Influence</a:t>
            </a:r>
          </a:p>
          <a:p>
            <a:pPr algn="l"/>
            <a:endParaRPr/>
          </a:p>
          <a:p>
            <a:pPr algn="l">
              <a:defRPr sz="3300"/>
            </a:pPr>
            <a:r>
              <a:rPr>
                <a:latin typeface="Helvetica Neue Medium"/>
                <a:ea typeface="Helvetica Neue Medium"/>
                <a:cs typeface="Helvetica Neue Medium"/>
                <a:sym typeface="Helvetica Neue Medium"/>
              </a:rPr>
              <a:t>Ferguson Dewar</a:t>
            </a:r>
            <a:r>
              <a:t> (far left)</a:t>
            </a:r>
          </a:p>
          <a:p>
            <a:pPr algn="l">
              <a:defRPr sz="3300"/>
            </a:pPr>
            <a:endParaRPr/>
          </a:p>
          <a:p>
            <a:pPr algn="l">
              <a:defRPr sz="3300" b="1">
                <a:latin typeface="Helvetica Neue"/>
                <a:ea typeface="Helvetica Neue"/>
                <a:cs typeface="Helvetica Neue"/>
                <a:sym typeface="Helvetica Neue"/>
              </a:defRPr>
            </a:pPr>
            <a:r>
              <a:t>Miroslav Sasek </a:t>
            </a:r>
            <a:r>
              <a:rPr b="0">
                <a:latin typeface="+mn-lt"/>
                <a:ea typeface="+mn-ea"/>
                <a:cs typeface="+mn-cs"/>
                <a:sym typeface="Helvetica Neue Light"/>
              </a:rPr>
              <a:t>(left, bottom)</a:t>
            </a:r>
          </a:p>
        </p:txBody>
      </p:sp>
      <p:pic>
        <p:nvPicPr>
          <p:cNvPr id="2" name="Recorded Sound" descr="Recorded Sound">
            <a:hlinkClick r:id="" action="ppaction://media"/>
            <a:extLst>
              <a:ext uri="{FF2B5EF4-FFF2-40B4-BE49-F238E27FC236}">
                <a16:creationId xmlns:a16="http://schemas.microsoft.com/office/drawing/2014/main" id="{7E98513F-D7B9-9E46-96FE-C9D2F1BEFCE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2538944" y="476419"/>
            <a:ext cx="812800" cy="812800"/>
          </a:xfrm>
          <a:prstGeom prst="rect">
            <a:avLst/>
          </a:prstGeom>
        </p:spPr>
        <p:style>
          <a:lnRef idx="2">
            <a:schemeClr val="dk1">
              <a:shade val="50000"/>
            </a:schemeClr>
          </a:lnRef>
          <a:fillRef idx="1">
            <a:schemeClr val="dk1"/>
          </a:fillRef>
          <a:effectRef idx="0">
            <a:schemeClr val="dk1"/>
          </a:effectRef>
          <a:fontRef idx="minor">
            <a:schemeClr val="lt1"/>
          </a:fontRef>
        </p:style>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9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Why are these posters significant in sex tourism?"/>
          <p:cNvSpPr txBox="1">
            <a:spLocks noGrp="1"/>
          </p:cNvSpPr>
          <p:nvPr>
            <p:ph type="title"/>
          </p:nvPr>
        </p:nvSpPr>
        <p:spPr>
          <a:xfrm>
            <a:off x="2641600" y="10772195"/>
            <a:ext cx="10858500" cy="2387601"/>
          </a:xfrm>
          <a:prstGeom prst="rect">
            <a:avLst/>
          </a:prstGeom>
        </p:spPr>
        <p:txBody>
          <a:bodyPr/>
          <a:lstStyle>
            <a:lvl1pPr>
              <a:defRPr sz="4000"/>
            </a:lvl1pPr>
          </a:lstStyle>
          <a:p>
            <a:r>
              <a:t>Why are these posters significant in sex tourism?</a:t>
            </a:r>
          </a:p>
        </p:txBody>
      </p:sp>
      <p:sp>
        <p:nvSpPr>
          <p:cNvPr id="182" name="Collected, purchased even today and reproduced as art imagery for sale"/>
          <p:cNvSpPr txBox="1">
            <a:spLocks noGrp="1"/>
          </p:cNvSpPr>
          <p:nvPr>
            <p:ph type="body" sz="quarter" idx="1"/>
          </p:nvPr>
        </p:nvSpPr>
        <p:spPr>
          <a:xfrm>
            <a:off x="15620186" y="11568002"/>
            <a:ext cx="5598425" cy="1292626"/>
          </a:xfrm>
          <a:prstGeom prst="rect">
            <a:avLst/>
          </a:prstGeom>
        </p:spPr>
        <p:txBody>
          <a:bodyPr/>
          <a:lstStyle>
            <a:lvl1pPr defTabSz="586104">
              <a:defRPr sz="2556"/>
            </a:lvl1pPr>
          </a:lstStyle>
          <a:p>
            <a:r>
              <a:t>Collected, purchased even today and reproduced as art imagery for sale</a:t>
            </a:r>
          </a:p>
        </p:txBody>
      </p:sp>
      <p:pic>
        <p:nvPicPr>
          <p:cNvPr id="183" name="1c44396db5da918770359d54f44bc857--vintage-cuba-poster-vintage.jpg" descr="1c44396db5da918770359d54f44bc857--vintage-cuba-poster-vintage.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9297599" y="1033938"/>
            <a:ext cx="5877147" cy="9083552"/>
          </a:xfrm>
          <a:prstGeom prst="rect">
            <a:avLst/>
          </a:prstGeom>
          <a:ln w="12700">
            <a:miter lim="400000"/>
          </a:ln>
        </p:spPr>
      </p:pic>
      <p:pic>
        <p:nvPicPr>
          <p:cNvPr id="184" name="thumb2802.jpg" descr="thumb2802.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5328337" y="1025802"/>
            <a:ext cx="6182113" cy="9068079"/>
          </a:xfrm>
          <a:prstGeom prst="rect">
            <a:avLst/>
          </a:prstGeom>
          <a:ln w="12700">
            <a:miter lim="400000"/>
          </a:ln>
        </p:spPr>
      </p:pic>
      <p:pic>
        <p:nvPicPr>
          <p:cNvPr id="185" name="7312308e88dcd09377b6cbe8b0047742.jpg" descr="7312308e88dcd09377b6cbe8b0047742.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3181455" y="1041588"/>
            <a:ext cx="5985681" cy="9068212"/>
          </a:xfrm>
          <a:prstGeom prst="rect">
            <a:avLst/>
          </a:prstGeom>
          <a:ln w="12700">
            <a:miter lim="400000"/>
          </a:ln>
        </p:spPr>
      </p:pic>
      <p:pic>
        <p:nvPicPr>
          <p:cNvPr id="2" name="slide 8" descr="slide 8">
            <a:hlinkClick r:id="" action="ppaction://media"/>
            <a:extLst>
              <a:ext uri="{FF2B5EF4-FFF2-40B4-BE49-F238E27FC236}">
                <a16:creationId xmlns:a16="http://schemas.microsoft.com/office/drawing/2014/main" id="{26BFE91F-3109-5240-B983-E9A3516ED5C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181455" y="10553337"/>
            <a:ext cx="812800" cy="812800"/>
          </a:xfrm>
          <a:prstGeom prst="rect">
            <a:avLst/>
          </a:prstGeom>
        </p:spPr>
        <p:style>
          <a:lnRef idx="2">
            <a:schemeClr val="dk1">
              <a:shade val="50000"/>
            </a:schemeClr>
          </a:lnRef>
          <a:fillRef idx="1">
            <a:schemeClr val="dk1"/>
          </a:fillRef>
          <a:effectRef idx="0">
            <a:schemeClr val="dk1"/>
          </a:effectRef>
          <a:fontRef idx="minor">
            <a:schemeClr val="lt1"/>
          </a:fontRef>
        </p:style>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d3136-cu4.jpg" descr="d3136-cu4.jpg"/>
          <p:cNvPicPr>
            <a:picLocks noChangeAspect="1"/>
          </p:cNvPicPr>
          <p:nvPr/>
        </p:nvPicPr>
        <p:blipFill>
          <a:blip r:embed="rId5">
            <a:alphaModFix amt="9935"/>
          </a:blip>
          <a:stretch>
            <a:fillRect/>
          </a:stretch>
        </p:blipFill>
        <p:spPr>
          <a:xfrm>
            <a:off x="-121811" y="-602773"/>
            <a:ext cx="12838865" cy="17011496"/>
          </a:xfrm>
          <a:prstGeom prst="rect">
            <a:avLst/>
          </a:prstGeom>
          <a:ln w="12700">
            <a:miter lim="400000"/>
          </a:ln>
        </p:spPr>
      </p:pic>
      <p:pic>
        <p:nvPicPr>
          <p:cNvPr id="190" name="travel-cuba-smswscan00481.jpg" descr="travel-cuba-smswscan00481.jpg"/>
          <p:cNvPicPr>
            <a:picLocks noChangeAspect="1"/>
          </p:cNvPicPr>
          <p:nvPr/>
        </p:nvPicPr>
        <p:blipFill>
          <a:blip r:embed="rId6" cstate="screen">
            <a:alphaModFix amt="9323"/>
            <a:extLst>
              <a:ext uri="{28A0092B-C50C-407E-A947-70E740481C1C}">
                <a14:useLocalDpi xmlns:a14="http://schemas.microsoft.com/office/drawing/2010/main"/>
              </a:ext>
            </a:extLst>
          </a:blip>
          <a:srcRect/>
          <a:stretch>
            <a:fillRect/>
          </a:stretch>
        </p:blipFill>
        <p:spPr>
          <a:xfrm>
            <a:off x="12692564" y="-59532"/>
            <a:ext cx="11742750" cy="13835123"/>
          </a:xfrm>
          <a:prstGeom prst="rect">
            <a:avLst/>
          </a:prstGeom>
          <a:ln w="12700">
            <a:miter lim="400000"/>
          </a:ln>
        </p:spPr>
      </p:pic>
      <p:sp>
        <p:nvSpPr>
          <p:cNvPr id="191" name="Said, in reference to orientalism discusses at length how colonialism places the Westerner in a state of positional superiority— so the “will” towers over others— “it’s will to power, and will to govern…”"/>
          <p:cNvSpPr txBox="1"/>
          <p:nvPr/>
        </p:nvSpPr>
        <p:spPr>
          <a:xfrm>
            <a:off x="4373661" y="7008969"/>
            <a:ext cx="15636678" cy="3729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lnSpc>
                <a:spcPts val="6900"/>
              </a:lnSpc>
              <a:spcBef>
                <a:spcPts val="1200"/>
              </a:spcBef>
              <a:defRPr sz="4500">
                <a:solidFill>
                  <a:schemeClr val="accent6">
                    <a:hueOff val="-10521704"/>
                    <a:satOff val="-11099"/>
                    <a:lumOff val="-7127"/>
                  </a:schemeClr>
                </a:solidFill>
              </a:defRPr>
            </a:lvl1pPr>
          </a:lstStyle>
          <a:p>
            <a:r>
              <a:rPr dirty="0"/>
              <a:t>Said, in reference to orientalism discusses at length how colonialism places the Westerner in a state of positional superiority— so the “will” towers over others— “it’s will to power, and will to govern…”</a:t>
            </a:r>
          </a:p>
        </p:txBody>
      </p:sp>
      <p:sp>
        <p:nvSpPr>
          <p:cNvPr id="192" name="Theoretical Filters: Edward Said"/>
          <p:cNvSpPr txBox="1"/>
          <p:nvPr/>
        </p:nvSpPr>
        <p:spPr>
          <a:xfrm>
            <a:off x="3210578" y="1754949"/>
            <a:ext cx="8702041" cy="845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Theoretical Filters: Edward Said</a:t>
            </a:r>
          </a:p>
        </p:txBody>
      </p:sp>
      <p:grpSp>
        <p:nvGrpSpPr>
          <p:cNvPr id="195" name="Screenshot.png"/>
          <p:cNvGrpSpPr/>
          <p:nvPr/>
        </p:nvGrpSpPr>
        <p:grpSpPr>
          <a:xfrm>
            <a:off x="14979610" y="1310226"/>
            <a:ext cx="5584936" cy="5497366"/>
            <a:chOff x="0" y="0"/>
            <a:chExt cx="5584935" cy="5497364"/>
          </a:xfrm>
        </p:grpSpPr>
        <p:pic>
          <p:nvPicPr>
            <p:cNvPr id="194" name="Screenshot.png" descr="Screenshot.png"/>
            <p:cNvPicPr>
              <a:picLocks noChangeAspect="1"/>
            </p:cNvPicPr>
            <p:nvPr/>
          </p:nvPicPr>
          <p:blipFill>
            <a:blip r:embed="rId7"/>
            <a:stretch>
              <a:fillRect/>
            </a:stretch>
          </p:blipFill>
          <p:spPr>
            <a:xfrm>
              <a:off x="165100" y="114300"/>
              <a:ext cx="5254736" cy="5065565"/>
            </a:xfrm>
            <a:prstGeom prst="rect">
              <a:avLst/>
            </a:prstGeom>
            <a:ln>
              <a:noFill/>
            </a:ln>
            <a:effectLst/>
          </p:spPr>
        </p:pic>
        <p:pic>
          <p:nvPicPr>
            <p:cNvPr id="193" name="Screenshot.png" descr="Screenshot.png"/>
            <p:cNvPicPr>
              <a:picLocks/>
            </p:cNvPicPr>
            <p:nvPr/>
          </p:nvPicPr>
          <p:blipFill>
            <a:blip r:embed="rId8"/>
            <a:stretch>
              <a:fillRect/>
            </a:stretch>
          </p:blipFill>
          <p:spPr>
            <a:xfrm>
              <a:off x="0" y="0"/>
              <a:ext cx="5584936" cy="5497365"/>
            </a:xfrm>
            <a:prstGeom prst="rect">
              <a:avLst/>
            </a:prstGeom>
            <a:effectLst/>
          </p:spPr>
        </p:pic>
      </p:grpSp>
      <p:pic>
        <p:nvPicPr>
          <p:cNvPr id="2" name="slide 9" descr="slide 9">
            <a:hlinkClick r:id="" action="ppaction://media"/>
            <a:extLst>
              <a:ext uri="{FF2B5EF4-FFF2-40B4-BE49-F238E27FC236}">
                <a16:creationId xmlns:a16="http://schemas.microsoft.com/office/drawing/2014/main" id="{F2A85CA8-AB5B-2443-8C7E-6B5458E6E75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413053" y="2641164"/>
            <a:ext cx="812800" cy="812800"/>
          </a:xfrm>
          <a:prstGeom prst="rect">
            <a:avLst/>
          </a:prstGeom>
          <a:solidFill>
            <a:schemeClr val="tx1">
              <a:lumMod val="95000"/>
              <a:lumOff val="5000"/>
            </a:schemeClr>
          </a:solidFill>
          <a:ln w="952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3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12166"/>
            <a:lumOff val="-13042"/>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12166"/>
            <a:lumOff val="-13042"/>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7173</TotalTime>
  <Words>1881</Words>
  <Application>Microsoft Macintosh PowerPoint</Application>
  <PresentationFormat>Custom</PresentationFormat>
  <Paragraphs>75</Paragraphs>
  <Slides>13</Slides>
  <Notes>10</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Helvetica</vt:lpstr>
      <vt:lpstr>Helvetica Neue</vt:lpstr>
      <vt:lpstr>Helvetica Neue Light</vt:lpstr>
      <vt:lpstr>Helvetica Neue Medium</vt:lpstr>
      <vt:lpstr>ModernPortfolio</vt:lpstr>
      <vt:lpstr>Buying Bodies: </vt:lpstr>
      <vt:lpstr>PowerPoint Presentation</vt:lpstr>
      <vt:lpstr>Research Questions: What are we looking at?</vt:lpstr>
      <vt:lpstr>PowerPoint Presentation</vt:lpstr>
      <vt:lpstr>PowerPoint Presentation</vt:lpstr>
      <vt:lpstr>Artifact: British West Indies Airways “The Airline of the Caribbean”</vt:lpstr>
      <vt:lpstr>PowerPoint Presentation</vt:lpstr>
      <vt:lpstr>Why are these posters significant in sex tourism?</vt:lpstr>
      <vt:lpstr>PowerPoint Presentation</vt:lpstr>
      <vt:lpstr>PowerPoint Presentation</vt:lpstr>
      <vt:lpstr>Conclusion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Buying Bodies: </dc:title>
  <cp:lastModifiedBy>Laura J Bishop</cp:lastModifiedBy>
  <cp:revision>15</cp:revision>
  <dcterms:modified xsi:type="dcterms:W3CDTF">2020-04-28T13:56:28Z</dcterms:modified>
</cp:coreProperties>
</file>